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handoutMasterIdLst>
    <p:handoutMasterId r:id="rId11"/>
  </p:handoutMasterIdLst>
  <p:sldIdLst>
    <p:sldId id="258" r:id="rId2"/>
    <p:sldId id="260" r:id="rId3"/>
    <p:sldId id="271" r:id="rId4"/>
    <p:sldId id="272" r:id="rId5"/>
    <p:sldId id="273" r:id="rId6"/>
    <p:sldId id="274" r:id="rId7"/>
    <p:sldId id="275" r:id="rId8"/>
    <p:sldId id="276" r:id="rId9"/>
  </p:sldIdLst>
  <p:sldSz cx="12192000" cy="6858000"/>
  <p:notesSz cx="6858000" cy="9144000"/>
  <p:defaultTextStyle>
    <a:defPPr rtl="0"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75" d="100"/>
          <a:sy n="75" d="100"/>
        </p:scale>
        <p:origin x="82" y="30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280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1497C705-0B27-4B2C-A0B6-2F37F60E2345}" type="datetime1">
              <a:rPr lang="pt-BR" smtClean="0"/>
              <a:t>24/11/2018</a:t>
            </a:fld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B2977E94-A6AB-4E02-8E43-E89F9CF4757F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5425838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02C16C76-3268-419C-9ACB-698BE449BC17}" type="datetime1">
              <a:rPr lang="pt-BR" smtClean="0"/>
              <a:t>24/11/2018</a:t>
            </a:fld>
            <a:endParaRPr lang="pt-BR" dirty="0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BR" dirty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 dirty="0"/>
              <a:t>Clique para editar o texto Mestre</a:t>
            </a:r>
          </a:p>
          <a:p>
            <a:pPr lvl="1" rtl="0"/>
            <a:r>
              <a:rPr lang="pt-BR" dirty="0"/>
              <a:t>Segundo nível</a:t>
            </a:r>
          </a:p>
          <a:p>
            <a:pPr lvl="2" rtl="0"/>
            <a:r>
              <a:rPr lang="pt-BR" dirty="0"/>
              <a:t>Terceiro nível</a:t>
            </a:r>
          </a:p>
          <a:p>
            <a:pPr lvl="3" rtl="0"/>
            <a:r>
              <a:rPr lang="pt-BR" dirty="0"/>
              <a:t>Quarto nível</a:t>
            </a:r>
          </a:p>
          <a:p>
            <a:pPr lvl="4" rtl="0"/>
            <a:r>
              <a:rPr lang="pt-BR" dirty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ED491D0-8E1B-49C7-849B-A28568D94497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2632588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pt-BR" smtClean="0"/>
              <a:t>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486756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pt-BR" smtClean="0"/>
              <a:t>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486333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pt-BR" smtClean="0"/>
              <a:t>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25760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pt-BR" smtClean="0"/>
              <a:t>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447614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pt-BR" smtClean="0"/>
              <a:t>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507653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pt-BR" smtClean="0"/>
              <a:t>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846814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pt-BR" smtClean="0"/>
              <a:t>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230463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pt-BR" smtClean="0"/>
              <a:t>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838503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/>
          <p:cNvSpPr/>
          <p:nvPr/>
        </p:nvSpPr>
        <p:spPr>
          <a:xfrm>
            <a:off x="2832533" y="1371600"/>
            <a:ext cx="9359467" cy="2971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10" name="Retângulo 9"/>
          <p:cNvSpPr/>
          <p:nvPr/>
        </p:nvSpPr>
        <p:spPr>
          <a:xfrm>
            <a:off x="2832533" y="4462272"/>
            <a:ext cx="9359467" cy="10332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 bwMode="black">
          <a:xfrm>
            <a:off x="3175199" y="1943842"/>
            <a:ext cx="8500062" cy="2387600"/>
          </a:xfrm>
        </p:spPr>
        <p:txBody>
          <a:bodyPr rtlCol="0" anchor="b"/>
          <a:lstStyle>
            <a:lvl1pPr algn="l">
              <a:lnSpc>
                <a:spcPct val="90000"/>
              </a:lnSpc>
              <a:defRPr sz="6000" b="1">
                <a:solidFill>
                  <a:schemeClr val="tx1"/>
                </a:solidFill>
              </a:defRPr>
            </a:lvl1pPr>
          </a:lstStyle>
          <a:p>
            <a:pPr rtl="0"/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3175199" y="4538659"/>
            <a:ext cx="8500062" cy="865321"/>
          </a:xfrm>
        </p:spPr>
        <p:txBody>
          <a:bodyPr rtlCol="0"/>
          <a:lstStyle>
            <a:lvl1pPr marL="0" indent="0" algn="l">
              <a:spcBef>
                <a:spcPts val="0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/>
              <a:t>Clique para editar o estilo do subtítulo Mestre</a:t>
            </a:r>
            <a:endParaRPr lang="pt-BR" dirty="0"/>
          </a:p>
        </p:txBody>
      </p:sp>
      <p:sp>
        <p:nvSpPr>
          <p:cNvPr id="11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rtl="0"/>
            <a:fld id="{95C5A32F-B11B-4198-BF1F-469846FED3C7}" type="datetime1">
              <a:rPr lang="pt-BR" smtClean="0"/>
              <a:t>24/11/2018</a:t>
            </a:fld>
            <a:endParaRPr lang="pt-BR" dirty="0"/>
          </a:p>
        </p:txBody>
      </p:sp>
      <p:sp>
        <p:nvSpPr>
          <p:cNvPr id="12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rtl="0"/>
            <a:endParaRPr lang="pt-BR" dirty="0"/>
          </a:p>
        </p:txBody>
      </p:sp>
      <p:sp>
        <p:nvSpPr>
          <p:cNvPr id="13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rtl="0"/>
            <a:fld id="{BD266BE7-899D-4075-917F-DBDE33B6B692}" type="slidenum">
              <a:rPr lang="pt-BR" smtClean="0"/>
              <a:pPr rtl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47549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pt-BR"/>
              <a:t>Editar estilos de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B67A22F-C3BC-48E4-B7E8-42FF755270F7}" type="datetime1">
              <a:rPr lang="pt-BR" smtClean="0"/>
              <a:t>24/11/2018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D266BE7-899D-4075-917F-DBDE33B6B692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64405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/>
          <p:cNvSpPr/>
          <p:nvPr/>
        </p:nvSpPr>
        <p:spPr>
          <a:xfrm rot="5400000">
            <a:off x="8267671" y="3370131"/>
            <a:ext cx="6858000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 rot="5400000">
            <a:off x="7523375" y="2743540"/>
            <a:ext cx="6857433" cy="1371487"/>
          </a:xfrm>
          <a:prstGeom prst="rect">
            <a:avLst/>
          </a:prstGeom>
        </p:spPr>
      </p:pic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10266348" y="462249"/>
            <a:ext cx="1370886" cy="5714714"/>
          </a:xfrm>
        </p:spPr>
        <p:txBody>
          <a:bodyPr vert="eaVert" rtlCol="0"/>
          <a:lstStyle/>
          <a:p>
            <a:pPr rtl="0"/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378199" y="462249"/>
            <a:ext cx="9693088" cy="5714714"/>
          </a:xfrm>
        </p:spPr>
        <p:txBody>
          <a:bodyPr vert="eaVert" rtlCol="0"/>
          <a:lstStyle/>
          <a:p>
            <a:pPr lvl="0" rtl="0"/>
            <a:r>
              <a:rPr lang="pt-BR"/>
              <a:t>Editar estilos de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378199" y="6356350"/>
            <a:ext cx="1971947" cy="365125"/>
          </a:xfrm>
        </p:spPr>
        <p:txBody>
          <a:bodyPr rtlCol="0"/>
          <a:lstStyle/>
          <a:p>
            <a:pPr rtl="0"/>
            <a:fld id="{73714531-8DEC-48B8-86EE-2A681EAAF7C9}" type="datetime1">
              <a:rPr lang="pt-BR" smtClean="0"/>
              <a:t>24/11/2018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2382374" y="6356350"/>
            <a:ext cx="5687786" cy="365125"/>
          </a:xfrm>
        </p:spPr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8102389" y="6356350"/>
            <a:ext cx="1968898" cy="365125"/>
          </a:xfrm>
        </p:spPr>
        <p:txBody>
          <a:bodyPr rtlCol="0"/>
          <a:lstStyle/>
          <a:p>
            <a:pPr rtl="0"/>
            <a:fld id="{BD266BE7-899D-4075-917F-DBDE33B6B692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29411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pt-BR"/>
              <a:t>Editar estilos de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46F6B80-9E6F-448B-8FB9-CC2D43432C75}" type="datetime1">
              <a:rPr lang="pt-BR" smtClean="0"/>
              <a:t>24/11/2018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D266BE7-899D-4075-917F-DBDE33B6B692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413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ção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3502152" y="-20637"/>
            <a:ext cx="7315200" cy="434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9" name="Retângulo 8"/>
          <p:cNvSpPr/>
          <p:nvPr/>
        </p:nvSpPr>
        <p:spPr>
          <a:xfrm>
            <a:off x="3502152" y="4462272"/>
            <a:ext cx="7315200" cy="17190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 bwMode="black">
          <a:xfrm>
            <a:off x="3838015" y="658346"/>
            <a:ext cx="6597464" cy="3664417"/>
          </a:xfrm>
        </p:spPr>
        <p:txBody>
          <a:bodyPr rtlCol="0" anchor="b">
            <a:normAutofit/>
          </a:bodyPr>
          <a:lstStyle>
            <a:lvl1pPr>
              <a:lnSpc>
                <a:spcPct val="90000"/>
              </a:lnSpc>
              <a:defRPr sz="5000" b="1">
                <a:solidFill>
                  <a:schemeClr val="tx1"/>
                </a:solidFill>
              </a:defRPr>
            </a:lvl1pPr>
          </a:lstStyle>
          <a:p>
            <a:pPr rtl="0"/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3838014" y="4589463"/>
            <a:ext cx="6597465" cy="1500187"/>
          </a:xfrm>
        </p:spPr>
        <p:txBody>
          <a:bodyPr rtlCol="0"/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rtl="0"/>
            <a:fld id="{20626DB6-73AF-4FDF-B195-79784B91542F}" type="datetime1">
              <a:rPr lang="pt-BR" smtClean="0"/>
              <a:t>24/11/2018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rtl="0"/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rtl="0"/>
            <a:fld id="{BD266BE7-899D-4075-917F-DBDE33B6B692}" type="slidenum">
              <a:rPr lang="pt-BR" smtClean="0"/>
              <a:pPr rtl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82452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i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1280160" y="2194560"/>
            <a:ext cx="4489704" cy="3986784"/>
          </a:xfrm>
        </p:spPr>
        <p:txBody>
          <a:bodyPr rtlCol="0"/>
          <a:lstStyle/>
          <a:p>
            <a:pPr lvl="0" rtl="0"/>
            <a:r>
              <a:rPr lang="pt-BR"/>
              <a:t>Editar estilos de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415368" y="2194560"/>
            <a:ext cx="4493424" cy="3986784"/>
          </a:xfrm>
        </p:spPr>
        <p:txBody>
          <a:bodyPr rtlCol="0"/>
          <a:lstStyle/>
          <a:p>
            <a:pPr lvl="0" rtl="0"/>
            <a:r>
              <a:rPr lang="pt-BR"/>
              <a:t>Editar estilos de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D4A3D2D-6C83-404E-95BB-08FFBA12B83C}" type="datetime1">
              <a:rPr lang="pt-BR" smtClean="0"/>
              <a:t>24/11/2018</a:t>
            </a:fld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D266BE7-899D-4075-917F-DBDE33B6B692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01040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280160" y="1828456"/>
            <a:ext cx="4489704" cy="830695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1280160" y="2743194"/>
            <a:ext cx="4489704" cy="3433769"/>
          </a:xfrm>
        </p:spPr>
        <p:txBody>
          <a:bodyPr rtlCol="0"/>
          <a:lstStyle/>
          <a:p>
            <a:pPr lvl="0" rtl="0"/>
            <a:r>
              <a:rPr lang="pt-BR"/>
              <a:t>Editar estilos de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419088" y="1828456"/>
            <a:ext cx="4489704" cy="830695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419088" y="2743194"/>
            <a:ext cx="4489704" cy="3433769"/>
          </a:xfrm>
        </p:spPr>
        <p:txBody>
          <a:bodyPr rtlCol="0"/>
          <a:lstStyle/>
          <a:p>
            <a:pPr lvl="0" rtl="0"/>
            <a:r>
              <a:rPr lang="pt-BR"/>
              <a:t>Editar estilos de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E0CAF06-696A-47FC-BABB-83546C66321C}" type="datetime1">
              <a:rPr lang="pt-BR" smtClean="0"/>
              <a:t>24/11/2018</a:t>
            </a:fld>
            <a:endParaRPr lang="pt-BR" dirty="0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9" name="Espaço Reservado para o Número do Slid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D266BE7-899D-4075-917F-DBDE33B6B692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61286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46C12C1-AEEC-4CE3-B8FE-F54DE778788F}" type="datetime1">
              <a:rPr lang="pt-BR" smtClean="0"/>
              <a:t>24/11/2018</a:t>
            </a:fld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D266BE7-899D-4075-917F-DBDE33B6B692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41611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5D6D4D7-957E-4FFD-A684-B2032D1A8654}" type="datetime1">
              <a:rPr lang="pt-BR" smtClean="0"/>
              <a:t>24/11/2018</a:t>
            </a:fld>
            <a:endParaRPr lang="pt-BR" dirty="0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D266BE7-899D-4075-917F-DBDE33B6B692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30296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 anchor="ctr">
            <a:normAutofit/>
          </a:bodyPr>
          <a:lstStyle>
            <a:lvl1pPr>
              <a:defRPr sz="3000"/>
            </a:lvl1pPr>
          </a:lstStyle>
          <a:p>
            <a:pPr rtl="0"/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4" name="Espaço Reservado para Texto 2"/>
          <p:cNvSpPr>
            <a:spLocks noGrp="1"/>
          </p:cNvSpPr>
          <p:nvPr>
            <p:ph type="body" sz="half" idx="2"/>
          </p:nvPr>
        </p:nvSpPr>
        <p:spPr>
          <a:xfrm>
            <a:off x="1291818" y="2465294"/>
            <a:ext cx="3834874" cy="3711669"/>
          </a:xfrm>
        </p:spPr>
        <p:txBody>
          <a:bodyPr rtlCol="0">
            <a:normAutofit/>
          </a:bodyPr>
          <a:lstStyle>
            <a:lvl1pPr marL="0" indent="0">
              <a:spcBef>
                <a:spcPts val="1500"/>
              </a:spcBef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/>
              <a:t>Editar estilos de texto Mestre</a:t>
            </a:r>
          </a:p>
        </p:txBody>
      </p:sp>
      <p:sp>
        <p:nvSpPr>
          <p:cNvPr id="3" name="Espaço Reservado para Conteúdo 3"/>
          <p:cNvSpPr>
            <a:spLocks noGrp="1"/>
          </p:cNvSpPr>
          <p:nvPr>
            <p:ph idx="1"/>
          </p:nvPr>
        </p:nvSpPr>
        <p:spPr>
          <a:xfrm>
            <a:off x="5518897" y="2465294"/>
            <a:ext cx="5174504" cy="3711669"/>
          </a:xfrm>
        </p:spPr>
        <p:txBody>
          <a:bodyPr rtlCol="0"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pt-BR"/>
              <a:t>Editar estilos de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C18B4DD-D571-4693-9866-45333624F2E8}" type="datetime1">
              <a:rPr lang="pt-BR" smtClean="0"/>
              <a:t>24/11/2018</a:t>
            </a:fld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D266BE7-899D-4075-917F-DBDE33B6B692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14742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 anchor="ctr">
            <a:normAutofit/>
          </a:bodyPr>
          <a:lstStyle>
            <a:lvl1pPr>
              <a:defRPr sz="3000"/>
            </a:lvl1pPr>
          </a:lstStyle>
          <a:p>
            <a:pPr rtl="0"/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291819" y="2465293"/>
            <a:ext cx="3834874" cy="3711669"/>
          </a:xfrm>
        </p:spPr>
        <p:txBody>
          <a:bodyPr rtlCol="0">
            <a:normAutofit/>
          </a:bodyPr>
          <a:lstStyle>
            <a:lvl1pPr marL="0" indent="0"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/>
              <a:t>Editar estilos de texto Mestre</a:t>
            </a:r>
          </a:p>
        </p:txBody>
      </p:sp>
      <p:sp>
        <p:nvSpPr>
          <p:cNvPr id="3" name="Espaço Reservado para Imagem 2" descr="Um espaço reservado vazio para adicionar uma imagem. Clique no espaço reservado e selecione a imagem que você deseja adicionar"/>
          <p:cNvSpPr>
            <a:spLocks noGrp="1"/>
          </p:cNvSpPr>
          <p:nvPr>
            <p:ph type="pic" idx="1"/>
          </p:nvPr>
        </p:nvSpPr>
        <p:spPr>
          <a:xfrm>
            <a:off x="5518896" y="1828456"/>
            <a:ext cx="5389895" cy="5029544"/>
          </a:xfrm>
        </p:spPr>
        <p:txBody>
          <a:bodyPr tIns="1371600" rtlCol="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C1B094A-3F7C-4AB4-B88E-1616BDFB30F3}" type="datetime1">
              <a:rPr lang="pt-BR" smtClean="0"/>
              <a:t>24/11/2018</a:t>
            </a:fld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D266BE7-899D-4075-917F-DBDE33B6B692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61366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/>
          <p:cNvSpPr/>
          <p:nvPr/>
        </p:nvSpPr>
        <p:spPr>
          <a:xfrm>
            <a:off x="0" y="347472"/>
            <a:ext cx="12188952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0" y="457200"/>
            <a:ext cx="12188952" cy="1371257"/>
          </a:xfrm>
          <a:prstGeom prst="rect">
            <a:avLst/>
          </a:prstGeom>
        </p:spPr>
      </p:pic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 bwMode="black">
          <a:xfrm>
            <a:off x="1280160" y="466343"/>
            <a:ext cx="9628632" cy="1362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pt-BR" dirty="0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280160" y="2190749"/>
            <a:ext cx="9628632" cy="39862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pt-BR" dirty="0"/>
              <a:t>Clique para editar o texto Mestre</a:t>
            </a:r>
          </a:p>
          <a:p>
            <a:pPr lvl="1" rtl="0"/>
            <a:r>
              <a:rPr lang="pt-BR" dirty="0"/>
              <a:t>Segundo nível</a:t>
            </a:r>
          </a:p>
          <a:p>
            <a:pPr lvl="2" rtl="0"/>
            <a:r>
              <a:rPr lang="pt-BR" dirty="0"/>
              <a:t>Terceiro nível</a:t>
            </a:r>
          </a:p>
          <a:p>
            <a:pPr lvl="3" rtl="0"/>
            <a:r>
              <a:rPr lang="pt-BR" dirty="0"/>
              <a:t>Quarto nível</a:t>
            </a:r>
          </a:p>
          <a:p>
            <a:pPr lvl="4" rtl="0"/>
            <a:r>
              <a:rPr lang="pt-BR" dirty="0"/>
              <a:t>Quinto nível</a:t>
            </a:r>
          </a:p>
          <a:p>
            <a:pPr lvl="5" rtl="0"/>
            <a:r>
              <a:rPr lang="pt-BR" dirty="0"/>
              <a:t>Sexto</a:t>
            </a:r>
          </a:p>
          <a:p>
            <a:pPr lvl="6" rtl="0"/>
            <a:r>
              <a:rPr lang="pt-BR" dirty="0"/>
              <a:t>Sétimo</a:t>
            </a:r>
          </a:p>
          <a:p>
            <a:pPr lvl="7" rtl="0"/>
            <a:r>
              <a:rPr lang="pt-BR" dirty="0"/>
              <a:t>Oitavo</a:t>
            </a:r>
          </a:p>
          <a:p>
            <a:pPr lvl="8" rtl="0"/>
            <a:r>
              <a:rPr lang="pt-BR" dirty="0"/>
              <a:t>Nono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1280160" y="6356350"/>
            <a:ext cx="19719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/>
                </a:solidFill>
              </a:defRPr>
            </a:lvl1pPr>
          </a:lstStyle>
          <a:p>
            <a:pPr rtl="0"/>
            <a:fld id="{7577AC4E-A065-4165-9720-156E6C8028D0}" type="datetime1">
              <a:rPr lang="pt-BR" smtClean="0"/>
              <a:t>24/11/2018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252107" y="6356350"/>
            <a:ext cx="56877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/>
                </a:solidFill>
              </a:defRPr>
            </a:lvl1pPr>
          </a:lstStyle>
          <a:p>
            <a:pPr rtl="0"/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939894" y="6356350"/>
            <a:ext cx="19688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/>
                </a:solidFill>
              </a:defRPr>
            </a:lvl1pPr>
          </a:lstStyle>
          <a:p>
            <a:pPr rtl="0"/>
            <a:fld id="{BD266BE7-899D-4075-917F-DBDE33B6B692}" type="slidenum">
              <a:rPr lang="pt-BR" smtClean="0"/>
              <a:pPr rtl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71921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5000"/>
        </a:lnSpc>
        <a:spcBef>
          <a:spcPct val="0"/>
        </a:spcBef>
        <a:buNone/>
        <a:defRPr sz="30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500"/>
        </a:spcBef>
        <a:buFont typeface="Wingdings" panose="05000000000000000000" pitchFamily="2" charset="2"/>
        <a:buChar char="§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73000"/>
                    </a14:imgEffect>
                    <a14:imgEffect>
                      <a14:brightnessContrast bright="-54000" contrast="8000"/>
                    </a14:imgEffect>
                  </a14:imgLayer>
                </a14:imgProps>
              </a:ext>
            </a:extLst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pt-BR" dirty="0" err="1"/>
              <a:t>Logistic</a:t>
            </a:r>
            <a:r>
              <a:rPr lang="pt-BR" dirty="0"/>
              <a:t> </a:t>
            </a:r>
            <a:r>
              <a:rPr lang="pt-BR" dirty="0" err="1"/>
              <a:t>Regression</a:t>
            </a:r>
            <a:endParaRPr lang="pt-BR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pt-BR" dirty="0"/>
              <a:t>Conhecendo problemas de classificação</a:t>
            </a:r>
          </a:p>
        </p:txBody>
      </p:sp>
    </p:spTree>
    <p:extLst>
      <p:ext uri="{BB962C8B-B14F-4D97-AF65-F5344CB8AC3E}">
        <p14:creationId xmlns:p14="http://schemas.microsoft.com/office/powerpoint/2010/main" val="1732698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bg2"/>
                </a:solidFill>
              </a:rPr>
              <a:t>Classificação Binária</a:t>
            </a:r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4BFC7195-CEE3-49B5-B7DA-E77A1F95992F}"/>
              </a:ext>
            </a:extLst>
          </p:cNvPr>
          <p:cNvSpPr txBox="1">
            <a:spLocks/>
          </p:cNvSpPr>
          <p:nvPr/>
        </p:nvSpPr>
        <p:spPr bwMode="black">
          <a:xfrm>
            <a:off x="1784985" y="2097536"/>
            <a:ext cx="6073140" cy="8942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400" dirty="0">
                <a:solidFill>
                  <a:schemeClr val="tx1"/>
                </a:solidFill>
              </a:rPr>
              <a:t>E-mails classificados em Spam ou Não-Spam</a:t>
            </a:r>
          </a:p>
        </p:txBody>
      </p:sp>
      <p:sp>
        <p:nvSpPr>
          <p:cNvPr id="17" name="Block Arc 6">
            <a:extLst>
              <a:ext uri="{FF2B5EF4-FFF2-40B4-BE49-F238E27FC236}">
                <a16:creationId xmlns:a16="http://schemas.microsoft.com/office/drawing/2014/main" id="{9B0F5276-043C-4000-92B8-D4B814CAF6DF}"/>
              </a:ext>
            </a:extLst>
          </p:cNvPr>
          <p:cNvSpPr/>
          <p:nvPr/>
        </p:nvSpPr>
        <p:spPr>
          <a:xfrm>
            <a:off x="1347397" y="2377044"/>
            <a:ext cx="331940" cy="335206"/>
          </a:xfrm>
          <a:custGeom>
            <a:avLst/>
            <a:gdLst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734726 w 3221102"/>
              <a:gd name="connsiteY22" fmla="*/ 869255 h 3221116"/>
              <a:gd name="connsiteX23" fmla="*/ 1956122 w 3221102"/>
              <a:gd name="connsiteY23" fmla="*/ 1110076 h 3221116"/>
              <a:gd name="connsiteX24" fmla="*/ 1973374 w 3221102"/>
              <a:gd name="connsiteY24" fmla="*/ 875315 h 3221116"/>
              <a:gd name="connsiteX25" fmla="*/ 2333414 w 3221102"/>
              <a:gd name="connsiteY25" fmla="*/ 875315 h 3221116"/>
              <a:gd name="connsiteX26" fmla="*/ 2324788 w 3221102"/>
              <a:gd name="connsiteY26" fmla="*/ 2054049 h 3221116"/>
              <a:gd name="connsiteX27" fmla="*/ 2661746 w 3221102"/>
              <a:gd name="connsiteY27" fmla="*/ 2179658 h 3221116"/>
              <a:gd name="connsiteX28" fmla="*/ 2691046 w 3221102"/>
              <a:gd name="connsiteY28" fmla="*/ 2188689 h 3221116"/>
              <a:gd name="connsiteX29" fmla="*/ 2667011 w 3221102"/>
              <a:gd name="connsiteY29" fmla="*/ 2175828 h 3221116"/>
              <a:gd name="connsiteX30" fmla="*/ 2332141 w 3221102"/>
              <a:gd name="connsiteY30" fmla="*/ 653899 h 3221116"/>
              <a:gd name="connsiteX31" fmla="*/ 776764 w 3221102"/>
              <a:gd name="connsiteY31" fmla="*/ 749845 h 3221116"/>
              <a:gd name="connsiteX32" fmla="*/ 631487 w 3221102"/>
              <a:gd name="connsiteY32" fmla="*/ 2301392 h 3221116"/>
              <a:gd name="connsiteX33" fmla="*/ 2142017 w 3221102"/>
              <a:gd name="connsiteY33" fmla="*/ 2684410 h 3221116"/>
              <a:gd name="connsiteX34" fmla="*/ 2324866 w 3221102"/>
              <a:gd name="connsiteY34" fmla="*/ 3053856 h 3221116"/>
              <a:gd name="connsiteX35" fmla="*/ 294693 w 3221102"/>
              <a:gd name="connsiteY35" fmla="*/ 2539075 h 3221116"/>
              <a:gd name="connsiteX36" fmla="*/ 489947 w 3221102"/>
              <a:gd name="connsiteY36" fmla="*/ 453774 h 3221116"/>
              <a:gd name="connsiteX37" fmla="*/ 1651152 w 3221102"/>
              <a:gd name="connsiteY37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734726 w 3221102"/>
              <a:gd name="connsiteY22" fmla="*/ 869255 h 3221116"/>
              <a:gd name="connsiteX23" fmla="*/ 1956122 w 3221102"/>
              <a:gd name="connsiteY23" fmla="*/ 1110076 h 3221116"/>
              <a:gd name="connsiteX24" fmla="*/ 1973374 w 3221102"/>
              <a:gd name="connsiteY24" fmla="*/ 875315 h 3221116"/>
              <a:gd name="connsiteX25" fmla="*/ 2333414 w 3221102"/>
              <a:gd name="connsiteY25" fmla="*/ 875315 h 3221116"/>
              <a:gd name="connsiteX26" fmla="*/ 2324788 w 3221102"/>
              <a:gd name="connsiteY26" fmla="*/ 2054049 h 3221116"/>
              <a:gd name="connsiteX27" fmla="*/ 2661746 w 3221102"/>
              <a:gd name="connsiteY27" fmla="*/ 2179658 h 3221116"/>
              <a:gd name="connsiteX28" fmla="*/ 2691046 w 3221102"/>
              <a:gd name="connsiteY28" fmla="*/ 2188689 h 3221116"/>
              <a:gd name="connsiteX29" fmla="*/ 2667011 w 3221102"/>
              <a:gd name="connsiteY29" fmla="*/ 2175828 h 3221116"/>
              <a:gd name="connsiteX30" fmla="*/ 2332141 w 3221102"/>
              <a:gd name="connsiteY30" fmla="*/ 653899 h 3221116"/>
              <a:gd name="connsiteX31" fmla="*/ 776764 w 3221102"/>
              <a:gd name="connsiteY31" fmla="*/ 749845 h 3221116"/>
              <a:gd name="connsiteX32" fmla="*/ 631487 w 3221102"/>
              <a:gd name="connsiteY32" fmla="*/ 2301392 h 3221116"/>
              <a:gd name="connsiteX33" fmla="*/ 2142017 w 3221102"/>
              <a:gd name="connsiteY33" fmla="*/ 2684410 h 3221116"/>
              <a:gd name="connsiteX34" fmla="*/ 2324866 w 3221102"/>
              <a:gd name="connsiteY34" fmla="*/ 3053856 h 3221116"/>
              <a:gd name="connsiteX35" fmla="*/ 294693 w 3221102"/>
              <a:gd name="connsiteY35" fmla="*/ 2539075 h 3221116"/>
              <a:gd name="connsiteX36" fmla="*/ 489947 w 3221102"/>
              <a:gd name="connsiteY36" fmla="*/ 453774 h 3221116"/>
              <a:gd name="connsiteX37" fmla="*/ 1651152 w 3221102"/>
              <a:gd name="connsiteY37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151233"/>
              <a:gd name="connsiteY0" fmla="*/ 2175617 h 3221116"/>
              <a:gd name="connsiteX1" fmla="*/ 2658205 w 3151233"/>
              <a:gd name="connsiteY1" fmla="*/ 2178566 h 3221116"/>
              <a:gd name="connsiteX2" fmla="*/ 2664630 w 3151233"/>
              <a:gd name="connsiteY2" fmla="*/ 2175617 h 3221116"/>
              <a:gd name="connsiteX3" fmla="*/ 1477043 w 3151233"/>
              <a:gd name="connsiteY3" fmla="*/ 1144372 h 3221116"/>
              <a:gd name="connsiteX4" fmla="*/ 1409070 w 3151233"/>
              <a:gd name="connsiteY4" fmla="*/ 1159393 h 3221116"/>
              <a:gd name="connsiteX5" fmla="*/ 1152384 w 3151233"/>
              <a:gd name="connsiteY5" fmla="*/ 1703728 h 3221116"/>
              <a:gd name="connsiteX6" fmla="*/ 1514013 w 3151233"/>
              <a:gd name="connsiteY6" fmla="*/ 2152290 h 3221116"/>
              <a:gd name="connsiteX7" fmla="*/ 1850815 w 3151233"/>
              <a:gd name="connsiteY7" fmla="*/ 1654259 h 3221116"/>
              <a:gd name="connsiteX8" fmla="*/ 1830467 w 3151233"/>
              <a:gd name="connsiteY8" fmla="*/ 1515986 h 3221116"/>
              <a:gd name="connsiteX9" fmla="*/ 1477043 w 3151233"/>
              <a:gd name="connsiteY9" fmla="*/ 1144372 h 3221116"/>
              <a:gd name="connsiteX10" fmla="*/ 1651152 w 3151233"/>
              <a:gd name="connsiteY10" fmla="*/ 501 h 3221116"/>
              <a:gd name="connsiteX11" fmla="*/ 2580395 w 3151233"/>
              <a:gd name="connsiteY11" fmla="*/ 324821 h 3221116"/>
              <a:gd name="connsiteX12" fmla="*/ 3030464 w 3151233"/>
              <a:gd name="connsiteY12" fmla="*/ 2249544 h 3221116"/>
              <a:gd name="connsiteX13" fmla="*/ 2585849 w 3151233"/>
              <a:gd name="connsiteY13" fmla="*/ 2588887 h 3221116"/>
              <a:gd name="connsiteX14" fmla="*/ 1973374 w 3151233"/>
              <a:gd name="connsiteY14" fmla="*/ 2195096 h 3221116"/>
              <a:gd name="connsiteX15" fmla="*/ 1390827 w 3151233"/>
              <a:gd name="connsiteY15" fmla="*/ 2527630 h 3221116"/>
              <a:gd name="connsiteX16" fmla="*/ 783896 w 3151233"/>
              <a:gd name="connsiteY16" fmla="*/ 1665044 h 3221116"/>
              <a:gd name="connsiteX17" fmla="*/ 1268509 w 3151233"/>
              <a:gd name="connsiteY17" fmla="*/ 819983 h 3221116"/>
              <a:gd name="connsiteX18" fmla="*/ 1328805 w 3151233"/>
              <a:gd name="connsiteY18" fmla="*/ 807930 h 3221116"/>
              <a:gd name="connsiteX19" fmla="*/ 1390827 w 3151233"/>
              <a:gd name="connsiteY19" fmla="*/ 802457 h 3221116"/>
              <a:gd name="connsiteX20" fmla="*/ 1462242 w 3151233"/>
              <a:gd name="connsiteY20" fmla="*/ 801708 h 3221116"/>
              <a:gd name="connsiteX21" fmla="*/ 1956122 w 3151233"/>
              <a:gd name="connsiteY21" fmla="*/ 1110076 h 3221116"/>
              <a:gd name="connsiteX22" fmla="*/ 1973374 w 3151233"/>
              <a:gd name="connsiteY22" fmla="*/ 875315 h 3221116"/>
              <a:gd name="connsiteX23" fmla="*/ 2333414 w 3151233"/>
              <a:gd name="connsiteY23" fmla="*/ 875315 h 3221116"/>
              <a:gd name="connsiteX24" fmla="*/ 2324788 w 3151233"/>
              <a:gd name="connsiteY24" fmla="*/ 2054049 h 3221116"/>
              <a:gd name="connsiteX25" fmla="*/ 2661746 w 3151233"/>
              <a:gd name="connsiteY25" fmla="*/ 2179658 h 3221116"/>
              <a:gd name="connsiteX26" fmla="*/ 2691046 w 3151233"/>
              <a:gd name="connsiteY26" fmla="*/ 2188689 h 3221116"/>
              <a:gd name="connsiteX27" fmla="*/ 2667011 w 3151233"/>
              <a:gd name="connsiteY27" fmla="*/ 2175828 h 3221116"/>
              <a:gd name="connsiteX28" fmla="*/ 2332141 w 3151233"/>
              <a:gd name="connsiteY28" fmla="*/ 653899 h 3221116"/>
              <a:gd name="connsiteX29" fmla="*/ 776764 w 3151233"/>
              <a:gd name="connsiteY29" fmla="*/ 749845 h 3221116"/>
              <a:gd name="connsiteX30" fmla="*/ 631487 w 3151233"/>
              <a:gd name="connsiteY30" fmla="*/ 2301392 h 3221116"/>
              <a:gd name="connsiteX31" fmla="*/ 2142017 w 3151233"/>
              <a:gd name="connsiteY31" fmla="*/ 2684410 h 3221116"/>
              <a:gd name="connsiteX32" fmla="*/ 2324866 w 3151233"/>
              <a:gd name="connsiteY32" fmla="*/ 3053856 h 3221116"/>
              <a:gd name="connsiteX33" fmla="*/ 294693 w 3151233"/>
              <a:gd name="connsiteY33" fmla="*/ 2539075 h 3221116"/>
              <a:gd name="connsiteX34" fmla="*/ 489947 w 3151233"/>
              <a:gd name="connsiteY34" fmla="*/ 453774 h 3221116"/>
              <a:gd name="connsiteX35" fmla="*/ 1651152 w 3151233"/>
              <a:gd name="connsiteY35" fmla="*/ 501 h 3221116"/>
              <a:gd name="connsiteX0" fmla="*/ 2664630 w 3161851"/>
              <a:gd name="connsiteY0" fmla="*/ 2175617 h 3221116"/>
              <a:gd name="connsiteX1" fmla="*/ 2658205 w 3161851"/>
              <a:gd name="connsiteY1" fmla="*/ 2178566 h 3221116"/>
              <a:gd name="connsiteX2" fmla="*/ 2664630 w 3161851"/>
              <a:gd name="connsiteY2" fmla="*/ 2175617 h 3221116"/>
              <a:gd name="connsiteX3" fmla="*/ 1477043 w 3161851"/>
              <a:gd name="connsiteY3" fmla="*/ 1144372 h 3221116"/>
              <a:gd name="connsiteX4" fmla="*/ 1409070 w 3161851"/>
              <a:gd name="connsiteY4" fmla="*/ 1159393 h 3221116"/>
              <a:gd name="connsiteX5" fmla="*/ 1152384 w 3161851"/>
              <a:gd name="connsiteY5" fmla="*/ 1703728 h 3221116"/>
              <a:gd name="connsiteX6" fmla="*/ 1514013 w 3161851"/>
              <a:gd name="connsiteY6" fmla="*/ 2152290 h 3221116"/>
              <a:gd name="connsiteX7" fmla="*/ 1850815 w 3161851"/>
              <a:gd name="connsiteY7" fmla="*/ 1654259 h 3221116"/>
              <a:gd name="connsiteX8" fmla="*/ 1830467 w 3161851"/>
              <a:gd name="connsiteY8" fmla="*/ 1515986 h 3221116"/>
              <a:gd name="connsiteX9" fmla="*/ 1477043 w 3161851"/>
              <a:gd name="connsiteY9" fmla="*/ 1144372 h 3221116"/>
              <a:gd name="connsiteX10" fmla="*/ 1651152 w 3161851"/>
              <a:gd name="connsiteY10" fmla="*/ 501 h 3221116"/>
              <a:gd name="connsiteX11" fmla="*/ 2580395 w 3161851"/>
              <a:gd name="connsiteY11" fmla="*/ 324821 h 3221116"/>
              <a:gd name="connsiteX12" fmla="*/ 3030464 w 3161851"/>
              <a:gd name="connsiteY12" fmla="*/ 2249544 h 3221116"/>
              <a:gd name="connsiteX13" fmla="*/ 2585849 w 3161851"/>
              <a:gd name="connsiteY13" fmla="*/ 2588887 h 3221116"/>
              <a:gd name="connsiteX14" fmla="*/ 1973374 w 3161851"/>
              <a:gd name="connsiteY14" fmla="*/ 2195096 h 3221116"/>
              <a:gd name="connsiteX15" fmla="*/ 1390827 w 3161851"/>
              <a:gd name="connsiteY15" fmla="*/ 2527630 h 3221116"/>
              <a:gd name="connsiteX16" fmla="*/ 783896 w 3161851"/>
              <a:gd name="connsiteY16" fmla="*/ 1665044 h 3221116"/>
              <a:gd name="connsiteX17" fmla="*/ 1268509 w 3161851"/>
              <a:gd name="connsiteY17" fmla="*/ 819983 h 3221116"/>
              <a:gd name="connsiteX18" fmla="*/ 1328805 w 3161851"/>
              <a:gd name="connsiteY18" fmla="*/ 807930 h 3221116"/>
              <a:gd name="connsiteX19" fmla="*/ 1390827 w 3161851"/>
              <a:gd name="connsiteY19" fmla="*/ 802457 h 3221116"/>
              <a:gd name="connsiteX20" fmla="*/ 1462242 w 3161851"/>
              <a:gd name="connsiteY20" fmla="*/ 801708 h 3221116"/>
              <a:gd name="connsiteX21" fmla="*/ 1956122 w 3161851"/>
              <a:gd name="connsiteY21" fmla="*/ 1110076 h 3221116"/>
              <a:gd name="connsiteX22" fmla="*/ 1973374 w 3161851"/>
              <a:gd name="connsiteY22" fmla="*/ 875315 h 3221116"/>
              <a:gd name="connsiteX23" fmla="*/ 2333414 w 3161851"/>
              <a:gd name="connsiteY23" fmla="*/ 875315 h 3221116"/>
              <a:gd name="connsiteX24" fmla="*/ 2324788 w 3161851"/>
              <a:gd name="connsiteY24" fmla="*/ 2054049 h 3221116"/>
              <a:gd name="connsiteX25" fmla="*/ 2661746 w 3161851"/>
              <a:gd name="connsiteY25" fmla="*/ 2179658 h 3221116"/>
              <a:gd name="connsiteX26" fmla="*/ 2691046 w 3161851"/>
              <a:gd name="connsiteY26" fmla="*/ 2188689 h 3221116"/>
              <a:gd name="connsiteX27" fmla="*/ 2667011 w 3161851"/>
              <a:gd name="connsiteY27" fmla="*/ 2175828 h 3221116"/>
              <a:gd name="connsiteX28" fmla="*/ 2332141 w 3161851"/>
              <a:gd name="connsiteY28" fmla="*/ 653899 h 3221116"/>
              <a:gd name="connsiteX29" fmla="*/ 776764 w 3161851"/>
              <a:gd name="connsiteY29" fmla="*/ 749845 h 3221116"/>
              <a:gd name="connsiteX30" fmla="*/ 631487 w 3161851"/>
              <a:gd name="connsiteY30" fmla="*/ 2301392 h 3221116"/>
              <a:gd name="connsiteX31" fmla="*/ 2142017 w 3161851"/>
              <a:gd name="connsiteY31" fmla="*/ 2684410 h 3221116"/>
              <a:gd name="connsiteX32" fmla="*/ 2324866 w 3161851"/>
              <a:gd name="connsiteY32" fmla="*/ 3053856 h 3221116"/>
              <a:gd name="connsiteX33" fmla="*/ 294693 w 3161851"/>
              <a:gd name="connsiteY33" fmla="*/ 2539075 h 3221116"/>
              <a:gd name="connsiteX34" fmla="*/ 489947 w 3161851"/>
              <a:gd name="connsiteY34" fmla="*/ 453774 h 3221116"/>
              <a:gd name="connsiteX35" fmla="*/ 1651152 w 3161851"/>
              <a:gd name="connsiteY35" fmla="*/ 501 h 3221116"/>
              <a:gd name="connsiteX0" fmla="*/ 2664630 w 3182629"/>
              <a:gd name="connsiteY0" fmla="*/ 2175617 h 3221116"/>
              <a:gd name="connsiteX1" fmla="*/ 2658205 w 3182629"/>
              <a:gd name="connsiteY1" fmla="*/ 2178566 h 3221116"/>
              <a:gd name="connsiteX2" fmla="*/ 2664630 w 3182629"/>
              <a:gd name="connsiteY2" fmla="*/ 2175617 h 3221116"/>
              <a:gd name="connsiteX3" fmla="*/ 1477043 w 3182629"/>
              <a:gd name="connsiteY3" fmla="*/ 1144372 h 3221116"/>
              <a:gd name="connsiteX4" fmla="*/ 1409070 w 3182629"/>
              <a:gd name="connsiteY4" fmla="*/ 1159393 h 3221116"/>
              <a:gd name="connsiteX5" fmla="*/ 1152384 w 3182629"/>
              <a:gd name="connsiteY5" fmla="*/ 1703728 h 3221116"/>
              <a:gd name="connsiteX6" fmla="*/ 1514013 w 3182629"/>
              <a:gd name="connsiteY6" fmla="*/ 2152290 h 3221116"/>
              <a:gd name="connsiteX7" fmla="*/ 1850815 w 3182629"/>
              <a:gd name="connsiteY7" fmla="*/ 1654259 h 3221116"/>
              <a:gd name="connsiteX8" fmla="*/ 1830467 w 3182629"/>
              <a:gd name="connsiteY8" fmla="*/ 1515986 h 3221116"/>
              <a:gd name="connsiteX9" fmla="*/ 1477043 w 3182629"/>
              <a:gd name="connsiteY9" fmla="*/ 1144372 h 3221116"/>
              <a:gd name="connsiteX10" fmla="*/ 1651152 w 3182629"/>
              <a:gd name="connsiteY10" fmla="*/ 501 h 3221116"/>
              <a:gd name="connsiteX11" fmla="*/ 2580395 w 3182629"/>
              <a:gd name="connsiteY11" fmla="*/ 324821 h 3221116"/>
              <a:gd name="connsiteX12" fmla="*/ 3030464 w 3182629"/>
              <a:gd name="connsiteY12" fmla="*/ 2249544 h 3221116"/>
              <a:gd name="connsiteX13" fmla="*/ 2585849 w 3182629"/>
              <a:gd name="connsiteY13" fmla="*/ 2588887 h 3221116"/>
              <a:gd name="connsiteX14" fmla="*/ 1973374 w 3182629"/>
              <a:gd name="connsiteY14" fmla="*/ 2195096 h 3221116"/>
              <a:gd name="connsiteX15" fmla="*/ 1390827 w 3182629"/>
              <a:gd name="connsiteY15" fmla="*/ 2527630 h 3221116"/>
              <a:gd name="connsiteX16" fmla="*/ 783896 w 3182629"/>
              <a:gd name="connsiteY16" fmla="*/ 1665044 h 3221116"/>
              <a:gd name="connsiteX17" fmla="*/ 1268509 w 3182629"/>
              <a:gd name="connsiteY17" fmla="*/ 819983 h 3221116"/>
              <a:gd name="connsiteX18" fmla="*/ 1328805 w 3182629"/>
              <a:gd name="connsiteY18" fmla="*/ 807930 h 3221116"/>
              <a:gd name="connsiteX19" fmla="*/ 1390827 w 3182629"/>
              <a:gd name="connsiteY19" fmla="*/ 802457 h 3221116"/>
              <a:gd name="connsiteX20" fmla="*/ 1462242 w 3182629"/>
              <a:gd name="connsiteY20" fmla="*/ 801708 h 3221116"/>
              <a:gd name="connsiteX21" fmla="*/ 1956122 w 3182629"/>
              <a:gd name="connsiteY21" fmla="*/ 1110076 h 3221116"/>
              <a:gd name="connsiteX22" fmla="*/ 1973374 w 3182629"/>
              <a:gd name="connsiteY22" fmla="*/ 875315 h 3221116"/>
              <a:gd name="connsiteX23" fmla="*/ 2333414 w 3182629"/>
              <a:gd name="connsiteY23" fmla="*/ 875315 h 3221116"/>
              <a:gd name="connsiteX24" fmla="*/ 2324788 w 3182629"/>
              <a:gd name="connsiteY24" fmla="*/ 2054049 h 3221116"/>
              <a:gd name="connsiteX25" fmla="*/ 2661746 w 3182629"/>
              <a:gd name="connsiteY25" fmla="*/ 2179658 h 3221116"/>
              <a:gd name="connsiteX26" fmla="*/ 2691046 w 3182629"/>
              <a:gd name="connsiteY26" fmla="*/ 2188689 h 3221116"/>
              <a:gd name="connsiteX27" fmla="*/ 2667011 w 3182629"/>
              <a:gd name="connsiteY27" fmla="*/ 2175828 h 3221116"/>
              <a:gd name="connsiteX28" fmla="*/ 2332141 w 3182629"/>
              <a:gd name="connsiteY28" fmla="*/ 653899 h 3221116"/>
              <a:gd name="connsiteX29" fmla="*/ 776764 w 3182629"/>
              <a:gd name="connsiteY29" fmla="*/ 749845 h 3221116"/>
              <a:gd name="connsiteX30" fmla="*/ 631487 w 3182629"/>
              <a:gd name="connsiteY30" fmla="*/ 2301392 h 3221116"/>
              <a:gd name="connsiteX31" fmla="*/ 2142017 w 3182629"/>
              <a:gd name="connsiteY31" fmla="*/ 2684410 h 3221116"/>
              <a:gd name="connsiteX32" fmla="*/ 2324866 w 3182629"/>
              <a:gd name="connsiteY32" fmla="*/ 3053856 h 3221116"/>
              <a:gd name="connsiteX33" fmla="*/ 294693 w 3182629"/>
              <a:gd name="connsiteY33" fmla="*/ 2539075 h 3221116"/>
              <a:gd name="connsiteX34" fmla="*/ 489947 w 3182629"/>
              <a:gd name="connsiteY34" fmla="*/ 453774 h 3221116"/>
              <a:gd name="connsiteX35" fmla="*/ 1651152 w 3182629"/>
              <a:gd name="connsiteY35" fmla="*/ 501 h 3221116"/>
              <a:gd name="connsiteX0" fmla="*/ 2664630 w 3189723"/>
              <a:gd name="connsiteY0" fmla="*/ 2175617 h 3221116"/>
              <a:gd name="connsiteX1" fmla="*/ 2658205 w 3189723"/>
              <a:gd name="connsiteY1" fmla="*/ 2178566 h 3221116"/>
              <a:gd name="connsiteX2" fmla="*/ 2664630 w 3189723"/>
              <a:gd name="connsiteY2" fmla="*/ 2175617 h 3221116"/>
              <a:gd name="connsiteX3" fmla="*/ 1477043 w 3189723"/>
              <a:gd name="connsiteY3" fmla="*/ 1144372 h 3221116"/>
              <a:gd name="connsiteX4" fmla="*/ 1409070 w 3189723"/>
              <a:gd name="connsiteY4" fmla="*/ 1159393 h 3221116"/>
              <a:gd name="connsiteX5" fmla="*/ 1152384 w 3189723"/>
              <a:gd name="connsiteY5" fmla="*/ 1703728 h 3221116"/>
              <a:gd name="connsiteX6" fmla="*/ 1514013 w 3189723"/>
              <a:gd name="connsiteY6" fmla="*/ 2152290 h 3221116"/>
              <a:gd name="connsiteX7" fmla="*/ 1850815 w 3189723"/>
              <a:gd name="connsiteY7" fmla="*/ 1654259 h 3221116"/>
              <a:gd name="connsiteX8" fmla="*/ 1830467 w 3189723"/>
              <a:gd name="connsiteY8" fmla="*/ 1515986 h 3221116"/>
              <a:gd name="connsiteX9" fmla="*/ 1477043 w 3189723"/>
              <a:gd name="connsiteY9" fmla="*/ 1144372 h 3221116"/>
              <a:gd name="connsiteX10" fmla="*/ 1651152 w 3189723"/>
              <a:gd name="connsiteY10" fmla="*/ 501 h 3221116"/>
              <a:gd name="connsiteX11" fmla="*/ 2580395 w 3189723"/>
              <a:gd name="connsiteY11" fmla="*/ 324821 h 3221116"/>
              <a:gd name="connsiteX12" fmla="*/ 3030464 w 3189723"/>
              <a:gd name="connsiteY12" fmla="*/ 2249544 h 3221116"/>
              <a:gd name="connsiteX13" fmla="*/ 2585849 w 3189723"/>
              <a:gd name="connsiteY13" fmla="*/ 2588887 h 3221116"/>
              <a:gd name="connsiteX14" fmla="*/ 1973374 w 3189723"/>
              <a:gd name="connsiteY14" fmla="*/ 2195096 h 3221116"/>
              <a:gd name="connsiteX15" fmla="*/ 1390827 w 3189723"/>
              <a:gd name="connsiteY15" fmla="*/ 2527630 h 3221116"/>
              <a:gd name="connsiteX16" fmla="*/ 783896 w 3189723"/>
              <a:gd name="connsiteY16" fmla="*/ 1665044 h 3221116"/>
              <a:gd name="connsiteX17" fmla="*/ 1268509 w 3189723"/>
              <a:gd name="connsiteY17" fmla="*/ 819983 h 3221116"/>
              <a:gd name="connsiteX18" fmla="*/ 1328805 w 3189723"/>
              <a:gd name="connsiteY18" fmla="*/ 807930 h 3221116"/>
              <a:gd name="connsiteX19" fmla="*/ 1390827 w 3189723"/>
              <a:gd name="connsiteY19" fmla="*/ 802457 h 3221116"/>
              <a:gd name="connsiteX20" fmla="*/ 1462242 w 3189723"/>
              <a:gd name="connsiteY20" fmla="*/ 801708 h 3221116"/>
              <a:gd name="connsiteX21" fmla="*/ 1956122 w 3189723"/>
              <a:gd name="connsiteY21" fmla="*/ 1110076 h 3221116"/>
              <a:gd name="connsiteX22" fmla="*/ 1973374 w 3189723"/>
              <a:gd name="connsiteY22" fmla="*/ 875315 h 3221116"/>
              <a:gd name="connsiteX23" fmla="*/ 2333414 w 3189723"/>
              <a:gd name="connsiteY23" fmla="*/ 875315 h 3221116"/>
              <a:gd name="connsiteX24" fmla="*/ 2324788 w 3189723"/>
              <a:gd name="connsiteY24" fmla="*/ 2054049 h 3221116"/>
              <a:gd name="connsiteX25" fmla="*/ 2661746 w 3189723"/>
              <a:gd name="connsiteY25" fmla="*/ 2179658 h 3221116"/>
              <a:gd name="connsiteX26" fmla="*/ 2691046 w 3189723"/>
              <a:gd name="connsiteY26" fmla="*/ 2188689 h 3221116"/>
              <a:gd name="connsiteX27" fmla="*/ 2667011 w 3189723"/>
              <a:gd name="connsiteY27" fmla="*/ 2175828 h 3221116"/>
              <a:gd name="connsiteX28" fmla="*/ 2332141 w 3189723"/>
              <a:gd name="connsiteY28" fmla="*/ 653899 h 3221116"/>
              <a:gd name="connsiteX29" fmla="*/ 776764 w 3189723"/>
              <a:gd name="connsiteY29" fmla="*/ 749845 h 3221116"/>
              <a:gd name="connsiteX30" fmla="*/ 631487 w 3189723"/>
              <a:gd name="connsiteY30" fmla="*/ 2301392 h 3221116"/>
              <a:gd name="connsiteX31" fmla="*/ 2142017 w 3189723"/>
              <a:gd name="connsiteY31" fmla="*/ 2684410 h 3221116"/>
              <a:gd name="connsiteX32" fmla="*/ 2324866 w 3189723"/>
              <a:gd name="connsiteY32" fmla="*/ 3053856 h 3221116"/>
              <a:gd name="connsiteX33" fmla="*/ 294693 w 3189723"/>
              <a:gd name="connsiteY33" fmla="*/ 2539075 h 3221116"/>
              <a:gd name="connsiteX34" fmla="*/ 489947 w 3189723"/>
              <a:gd name="connsiteY34" fmla="*/ 453774 h 3221116"/>
              <a:gd name="connsiteX35" fmla="*/ 1651152 w 3189723"/>
              <a:gd name="connsiteY35" fmla="*/ 501 h 3221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3189723" h="3221116">
                <a:moveTo>
                  <a:pt x="2664630" y="2175617"/>
                </a:moveTo>
                <a:lnTo>
                  <a:pt x="2658205" y="2178566"/>
                </a:lnTo>
                <a:cubicBezTo>
                  <a:pt x="2662222" y="2175972"/>
                  <a:pt x="2664284" y="2175096"/>
                  <a:pt x="2664630" y="2175617"/>
                </a:cubicBezTo>
                <a:close/>
                <a:moveTo>
                  <a:pt x="1477043" y="1144372"/>
                </a:moveTo>
                <a:lnTo>
                  <a:pt x="1409070" y="1159393"/>
                </a:lnTo>
                <a:cubicBezTo>
                  <a:pt x="1167974" y="1216277"/>
                  <a:pt x="1134894" y="1538245"/>
                  <a:pt x="1152384" y="1703728"/>
                </a:cubicBezTo>
                <a:cubicBezTo>
                  <a:pt x="1169874" y="1869211"/>
                  <a:pt x="1272747" y="2156947"/>
                  <a:pt x="1514013" y="2152290"/>
                </a:cubicBezTo>
                <a:cubicBezTo>
                  <a:pt x="1680659" y="2149073"/>
                  <a:pt x="1865876" y="1940767"/>
                  <a:pt x="1850815" y="1654259"/>
                </a:cubicBezTo>
                <a:cubicBezTo>
                  <a:pt x="1844015" y="1608142"/>
                  <a:pt x="1837162" y="1561942"/>
                  <a:pt x="1830467" y="1515986"/>
                </a:cubicBezTo>
                <a:cubicBezTo>
                  <a:pt x="1779361" y="1292438"/>
                  <a:pt x="1635542" y="1134285"/>
                  <a:pt x="1477043" y="1144372"/>
                </a:cubicBezTo>
                <a:close/>
                <a:moveTo>
                  <a:pt x="1651152" y="501"/>
                </a:moveTo>
                <a:cubicBezTo>
                  <a:pt x="1977584" y="8635"/>
                  <a:pt x="2235425" y="52153"/>
                  <a:pt x="2580395" y="324821"/>
                </a:cubicBezTo>
                <a:cubicBezTo>
                  <a:pt x="3000061" y="656529"/>
                  <a:pt x="3430704" y="1549940"/>
                  <a:pt x="3030464" y="2249544"/>
                </a:cubicBezTo>
                <a:cubicBezTo>
                  <a:pt x="2882259" y="2451798"/>
                  <a:pt x="2785813" y="2507403"/>
                  <a:pt x="2585849" y="2588887"/>
                </a:cubicBezTo>
                <a:cubicBezTo>
                  <a:pt x="2194785" y="2615774"/>
                  <a:pt x="1984876" y="2478759"/>
                  <a:pt x="1973374" y="2195096"/>
                </a:cubicBezTo>
                <a:cubicBezTo>
                  <a:pt x="1841986" y="2496540"/>
                  <a:pt x="1610941" y="2555551"/>
                  <a:pt x="1390827" y="2527630"/>
                </a:cubicBezTo>
                <a:cubicBezTo>
                  <a:pt x="1131071" y="2494680"/>
                  <a:pt x="853863" y="2136270"/>
                  <a:pt x="783896" y="1665044"/>
                </a:cubicBezTo>
                <a:cubicBezTo>
                  <a:pt x="715204" y="1202409"/>
                  <a:pt x="991941" y="900416"/>
                  <a:pt x="1268509" y="819983"/>
                </a:cubicBezTo>
                <a:cubicBezTo>
                  <a:pt x="1288264" y="814237"/>
                  <a:pt x="1308391" y="810536"/>
                  <a:pt x="1328805" y="807930"/>
                </a:cubicBezTo>
                <a:cubicBezTo>
                  <a:pt x="1349219" y="805325"/>
                  <a:pt x="1369921" y="803817"/>
                  <a:pt x="1390827" y="802457"/>
                </a:cubicBezTo>
                <a:cubicBezTo>
                  <a:pt x="1416795" y="800769"/>
                  <a:pt x="1355770" y="788713"/>
                  <a:pt x="1462242" y="801708"/>
                </a:cubicBezTo>
                <a:cubicBezTo>
                  <a:pt x="1599590" y="818472"/>
                  <a:pt x="1776043" y="890774"/>
                  <a:pt x="1956122" y="1110076"/>
                </a:cubicBezTo>
                <a:lnTo>
                  <a:pt x="1973374" y="875315"/>
                </a:lnTo>
                <a:lnTo>
                  <a:pt x="2333414" y="875315"/>
                </a:lnTo>
                <a:cubicBezTo>
                  <a:pt x="2330539" y="1325736"/>
                  <a:pt x="2327663" y="1603628"/>
                  <a:pt x="2324788" y="2054049"/>
                </a:cubicBezTo>
                <a:cubicBezTo>
                  <a:pt x="2290850" y="2479718"/>
                  <a:pt x="2627788" y="2217580"/>
                  <a:pt x="2661746" y="2179658"/>
                </a:cubicBezTo>
                <a:lnTo>
                  <a:pt x="2691046" y="2188689"/>
                </a:lnTo>
                <a:lnTo>
                  <a:pt x="2667011" y="2175828"/>
                </a:lnTo>
                <a:cubicBezTo>
                  <a:pt x="2945550" y="1655295"/>
                  <a:pt x="2803444" y="1009445"/>
                  <a:pt x="2332141" y="653899"/>
                </a:cubicBezTo>
                <a:cubicBezTo>
                  <a:pt x="1860838" y="298353"/>
                  <a:pt x="1200794" y="339069"/>
                  <a:pt x="776764" y="749845"/>
                </a:cubicBezTo>
                <a:cubicBezTo>
                  <a:pt x="352733" y="1160621"/>
                  <a:pt x="291083" y="1819040"/>
                  <a:pt x="631487" y="2301392"/>
                </a:cubicBezTo>
                <a:cubicBezTo>
                  <a:pt x="971891" y="2783745"/>
                  <a:pt x="1612904" y="2946283"/>
                  <a:pt x="2142017" y="2684410"/>
                </a:cubicBezTo>
                <a:lnTo>
                  <a:pt x="2324866" y="3053856"/>
                </a:lnTo>
                <a:cubicBezTo>
                  <a:pt x="1613730" y="3405817"/>
                  <a:pt x="752200" y="3187363"/>
                  <a:pt x="294693" y="2539075"/>
                </a:cubicBezTo>
                <a:cubicBezTo>
                  <a:pt x="-162814" y="1890787"/>
                  <a:pt x="-79956" y="1005863"/>
                  <a:pt x="489947" y="453774"/>
                </a:cubicBezTo>
                <a:cubicBezTo>
                  <a:pt x="810518" y="143225"/>
                  <a:pt x="1231454" y="-9956"/>
                  <a:pt x="1651152" y="50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7B5221DE-AC9D-4FBB-BE21-6E2B809D68F6}"/>
              </a:ext>
            </a:extLst>
          </p:cNvPr>
          <p:cNvSpPr txBox="1">
            <a:spLocks/>
          </p:cNvSpPr>
          <p:nvPr/>
        </p:nvSpPr>
        <p:spPr bwMode="black">
          <a:xfrm>
            <a:off x="1784985" y="2669317"/>
            <a:ext cx="6073140" cy="8942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400" dirty="0">
                <a:solidFill>
                  <a:schemeClr val="tx1"/>
                </a:solidFill>
              </a:rPr>
              <a:t>Identificação de transações fraudulentas</a:t>
            </a:r>
          </a:p>
        </p:txBody>
      </p:sp>
      <p:sp>
        <p:nvSpPr>
          <p:cNvPr id="19" name="Block Arc 11">
            <a:extLst>
              <a:ext uri="{FF2B5EF4-FFF2-40B4-BE49-F238E27FC236}">
                <a16:creationId xmlns:a16="http://schemas.microsoft.com/office/drawing/2014/main" id="{4B3059DB-6498-40FF-AF95-838EF3161E7D}"/>
              </a:ext>
            </a:extLst>
          </p:cNvPr>
          <p:cNvSpPr/>
          <p:nvPr/>
        </p:nvSpPr>
        <p:spPr>
          <a:xfrm rot="10800000">
            <a:off x="1389307" y="2937987"/>
            <a:ext cx="217507" cy="353911"/>
          </a:xfrm>
          <a:custGeom>
            <a:avLst/>
            <a:gdLst/>
            <a:ahLst/>
            <a:cxnLst/>
            <a:rect l="l" t="t" r="r" b="b"/>
            <a:pathLst>
              <a:path w="3636337" h="7138182">
                <a:moveTo>
                  <a:pt x="1563551" y="3029061"/>
                </a:moveTo>
                <a:lnTo>
                  <a:pt x="1563551" y="1171769"/>
                </a:lnTo>
                <a:cubicBezTo>
                  <a:pt x="1444523" y="1201084"/>
                  <a:pt x="1330799" y="1254073"/>
                  <a:pt x="1228219" y="1328453"/>
                </a:cubicBezTo>
                <a:cubicBezTo>
                  <a:pt x="927220" y="1546705"/>
                  <a:pt x="771440" y="1913395"/>
                  <a:pt x="823311" y="2281559"/>
                </a:cubicBezTo>
                <a:cubicBezTo>
                  <a:pt x="886035" y="2761950"/>
                  <a:pt x="1181988" y="2923981"/>
                  <a:pt x="1563551" y="3029061"/>
                </a:cubicBezTo>
                <a:close/>
                <a:moveTo>
                  <a:pt x="2056123" y="5971053"/>
                </a:moveTo>
                <a:cubicBezTo>
                  <a:pt x="2180706" y="5941789"/>
                  <a:pt x="2300029" y="5887431"/>
                  <a:pt x="2407191" y="5809729"/>
                </a:cubicBezTo>
                <a:cubicBezTo>
                  <a:pt x="2708190" y="5591477"/>
                  <a:pt x="2863970" y="5224787"/>
                  <a:pt x="2812099" y="4856623"/>
                </a:cubicBezTo>
                <a:cubicBezTo>
                  <a:pt x="2712300" y="4365494"/>
                  <a:pt x="2419393" y="4148018"/>
                  <a:pt x="2056123" y="4007016"/>
                </a:cubicBezTo>
                <a:close/>
                <a:moveTo>
                  <a:pt x="2056123" y="7138182"/>
                </a:moveTo>
                <a:lnTo>
                  <a:pt x="1563551" y="7138182"/>
                </a:lnTo>
                <a:lnTo>
                  <a:pt x="1563551" y="6796553"/>
                </a:lnTo>
                <a:cubicBezTo>
                  <a:pt x="1376287" y="6771102"/>
                  <a:pt x="1191751" y="6715291"/>
                  <a:pt x="1016794" y="6629471"/>
                </a:cubicBezTo>
                <a:cubicBezTo>
                  <a:pt x="412303" y="6332946"/>
                  <a:pt x="21102" y="5726704"/>
                  <a:pt x="0" y="5053734"/>
                </a:cubicBezTo>
                <a:lnTo>
                  <a:pt x="813973" y="5028205"/>
                </a:lnTo>
                <a:cubicBezTo>
                  <a:pt x="825624" y="5399818"/>
                  <a:pt x="1041643" y="5734588"/>
                  <a:pt x="1375441" y="5898325"/>
                </a:cubicBezTo>
                <a:cubicBezTo>
                  <a:pt x="1436179" y="5928119"/>
                  <a:pt x="1499008" y="5951362"/>
                  <a:pt x="1563551" y="5965918"/>
                </a:cubicBezTo>
                <a:lnTo>
                  <a:pt x="1563551" y="3847635"/>
                </a:lnTo>
                <a:cubicBezTo>
                  <a:pt x="920238" y="3662345"/>
                  <a:pt x="233045" y="3450393"/>
                  <a:pt x="16852" y="2382091"/>
                </a:cubicBezTo>
                <a:cubicBezTo>
                  <a:pt x="-73403" y="1719933"/>
                  <a:pt x="208577" y="1061859"/>
                  <a:pt x="750173" y="669157"/>
                </a:cubicBezTo>
                <a:cubicBezTo>
                  <a:pt x="994931" y="491686"/>
                  <a:pt x="1274723" y="381458"/>
                  <a:pt x="1563551" y="341319"/>
                </a:cubicBezTo>
                <a:lnTo>
                  <a:pt x="1563551" y="0"/>
                </a:lnTo>
                <a:lnTo>
                  <a:pt x="2056123" y="0"/>
                </a:lnTo>
                <a:lnTo>
                  <a:pt x="2056123" y="339268"/>
                </a:lnTo>
                <a:cubicBezTo>
                  <a:pt x="2248752" y="363969"/>
                  <a:pt x="2438747" y="420481"/>
                  <a:pt x="2618616" y="508711"/>
                </a:cubicBezTo>
                <a:cubicBezTo>
                  <a:pt x="3223107" y="805237"/>
                  <a:pt x="3614308" y="1411478"/>
                  <a:pt x="3635410" y="2084448"/>
                </a:cubicBezTo>
                <a:lnTo>
                  <a:pt x="2821437" y="2109978"/>
                </a:lnTo>
                <a:cubicBezTo>
                  <a:pt x="2809786" y="1738364"/>
                  <a:pt x="2593767" y="1403594"/>
                  <a:pt x="2259969" y="1239857"/>
                </a:cubicBezTo>
                <a:cubicBezTo>
                  <a:pt x="2194243" y="1207617"/>
                  <a:pt x="2126069" y="1183046"/>
                  <a:pt x="2056123" y="1168235"/>
                </a:cubicBezTo>
                <a:lnTo>
                  <a:pt x="2056123" y="3150890"/>
                </a:lnTo>
                <a:cubicBezTo>
                  <a:pt x="2675271" y="3303511"/>
                  <a:pt x="3347939" y="3564428"/>
                  <a:pt x="3618512" y="4743007"/>
                </a:cubicBezTo>
                <a:cubicBezTo>
                  <a:pt x="3712448" y="5409725"/>
                  <a:pt x="3430336" y="6073786"/>
                  <a:pt x="2885237" y="6469025"/>
                </a:cubicBezTo>
                <a:cubicBezTo>
                  <a:pt x="2636047" y="6649712"/>
                  <a:pt x="2350538" y="6760700"/>
                  <a:pt x="2056123" y="679874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0" name="Oval 47">
            <a:extLst>
              <a:ext uri="{FF2B5EF4-FFF2-40B4-BE49-F238E27FC236}">
                <a16:creationId xmlns:a16="http://schemas.microsoft.com/office/drawing/2014/main" id="{58F1527D-3540-4C5E-8831-E67AFFAEA6BC}"/>
              </a:ext>
            </a:extLst>
          </p:cNvPr>
          <p:cNvSpPr>
            <a:spLocks noChangeAspect="1"/>
          </p:cNvSpPr>
          <p:nvPr/>
        </p:nvSpPr>
        <p:spPr>
          <a:xfrm>
            <a:off x="1312447" y="3506242"/>
            <a:ext cx="360000" cy="360000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303187" y="480874"/>
                </a:moveTo>
                <a:lnTo>
                  <a:pt x="1303187" y="1303187"/>
                </a:lnTo>
                <a:lnTo>
                  <a:pt x="480874" y="1303187"/>
                </a:lnTo>
                <a:lnTo>
                  <a:pt x="480874" y="1936813"/>
                </a:lnTo>
                <a:lnTo>
                  <a:pt x="1303187" y="1936813"/>
                </a:lnTo>
                <a:lnTo>
                  <a:pt x="1303187" y="2759126"/>
                </a:lnTo>
                <a:lnTo>
                  <a:pt x="1936813" y="2759126"/>
                </a:lnTo>
                <a:lnTo>
                  <a:pt x="1936813" y="1936813"/>
                </a:lnTo>
                <a:lnTo>
                  <a:pt x="2759126" y="1936813"/>
                </a:lnTo>
                <a:lnTo>
                  <a:pt x="2759126" y="1303187"/>
                </a:lnTo>
                <a:lnTo>
                  <a:pt x="1936813" y="1303187"/>
                </a:lnTo>
                <a:lnTo>
                  <a:pt x="1936813" y="480874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ítulo 1">
            <a:extLst>
              <a:ext uri="{FF2B5EF4-FFF2-40B4-BE49-F238E27FC236}">
                <a16:creationId xmlns:a16="http://schemas.microsoft.com/office/drawing/2014/main" id="{7E11125B-AFC7-4F56-AD76-B3839A095FF7}"/>
              </a:ext>
            </a:extLst>
          </p:cNvPr>
          <p:cNvSpPr txBox="1">
            <a:spLocks/>
          </p:cNvSpPr>
          <p:nvPr/>
        </p:nvSpPr>
        <p:spPr bwMode="black">
          <a:xfrm>
            <a:off x="1784984" y="3251528"/>
            <a:ext cx="6997065" cy="8942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400" dirty="0">
                <a:solidFill>
                  <a:schemeClr val="tx1"/>
                </a:solidFill>
              </a:rPr>
              <a:t>Diagnóstico de tumores entre Malignos e Benignos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B785400A-2DDA-44F6-A626-56191ED75715}"/>
                  </a:ext>
                </a:extLst>
              </p:cNvPr>
              <p:cNvSpPr txBox="1"/>
              <p:nvPr/>
            </p:nvSpPr>
            <p:spPr>
              <a:xfrm>
                <a:off x="4969447" y="5238910"/>
                <a:ext cx="12999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∈{0, 1}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B785400A-2DDA-44F6-A626-56191ED757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9447" y="5238910"/>
                <a:ext cx="1299908" cy="369332"/>
              </a:xfrm>
              <a:prstGeom prst="rect">
                <a:avLst/>
              </a:prstGeom>
              <a:blipFill>
                <a:blip r:embed="rId3"/>
                <a:stretch>
                  <a:fillRect l="-5164" r="-8451" b="-3442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ítulo 1">
                <a:extLst>
                  <a:ext uri="{FF2B5EF4-FFF2-40B4-BE49-F238E27FC236}">
                    <a16:creationId xmlns:a16="http://schemas.microsoft.com/office/drawing/2014/main" id="{138F807D-44D3-432A-AB2E-CD32BA6F78D7}"/>
                  </a:ext>
                </a:extLst>
              </p:cNvPr>
              <p:cNvSpPr txBox="1">
                <a:spLocks/>
              </p:cNvSpPr>
              <p:nvPr/>
            </p:nvSpPr>
            <p:spPr bwMode="black">
              <a:xfrm>
                <a:off x="857716" y="4280850"/>
                <a:ext cx="6882765" cy="89422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5000"/>
                  </a:lnSpc>
                  <a:spcBef>
                    <a:spcPct val="0"/>
                  </a:spcBef>
                  <a:buNone/>
                  <a:defRPr sz="3000" kern="120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pt-BR" sz="2400" dirty="0">
                    <a:solidFill>
                      <a:schemeClr val="tx1"/>
                    </a:solidFill>
                  </a:rPr>
                  <a:t>Características da resposta </a:t>
                </a:r>
                <a14:m>
                  <m:oMath xmlns:m="http://schemas.openxmlformats.org/officeDocument/2006/math">
                    <m:r>
                      <a:rPr lang="pt-BR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pt-BR" sz="2400" dirty="0">
                  <a:solidFill>
                    <a:schemeClr val="tx1"/>
                  </a:solidFill>
                </a:endParaRPr>
              </a:p>
              <a:p>
                <a:r>
                  <a:rPr lang="pt-BR" sz="1600" i="1" dirty="0">
                    <a:solidFill>
                      <a:schemeClr val="tx1"/>
                    </a:solidFill>
                  </a:rPr>
                  <a:t>Diferente de valores contínuos, agora temos...</a:t>
                </a:r>
              </a:p>
            </p:txBody>
          </p:sp>
        </mc:Choice>
        <mc:Fallback>
          <p:sp>
            <p:nvSpPr>
              <p:cNvPr id="23" name="Título 1">
                <a:extLst>
                  <a:ext uri="{FF2B5EF4-FFF2-40B4-BE49-F238E27FC236}">
                    <a16:creationId xmlns:a16="http://schemas.microsoft.com/office/drawing/2014/main" id="{138F807D-44D3-432A-AB2E-CD32BA6F78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black">
              <a:xfrm>
                <a:off x="857716" y="4280850"/>
                <a:ext cx="6882765" cy="894223"/>
              </a:xfrm>
              <a:prstGeom prst="rect">
                <a:avLst/>
              </a:prstGeom>
              <a:blipFill>
                <a:blip r:embed="rId4"/>
                <a:stretch>
                  <a:fillRect l="-141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tângulo 11">
            <a:extLst>
              <a:ext uri="{FF2B5EF4-FFF2-40B4-BE49-F238E27FC236}">
                <a16:creationId xmlns:a16="http://schemas.microsoft.com/office/drawing/2014/main" id="{1F98B476-A146-4D20-B56F-57BC789555B9}"/>
              </a:ext>
            </a:extLst>
          </p:cNvPr>
          <p:cNvSpPr/>
          <p:nvPr/>
        </p:nvSpPr>
        <p:spPr>
          <a:xfrm>
            <a:off x="6432718" y="5663666"/>
            <a:ext cx="38924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i="1" dirty="0"/>
              <a:t>0: “Negative </a:t>
            </a:r>
            <a:r>
              <a:rPr lang="pt-BR" i="1" dirty="0" err="1"/>
              <a:t>Class</a:t>
            </a:r>
            <a:r>
              <a:rPr lang="pt-BR" i="1" dirty="0"/>
              <a:t>” (</a:t>
            </a:r>
            <a:r>
              <a:rPr lang="pt-BR" i="1" dirty="0" err="1"/>
              <a:t>e.g</a:t>
            </a:r>
            <a:r>
              <a:rPr lang="pt-BR" i="1" dirty="0"/>
              <a:t> tumor benigno)</a:t>
            </a:r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65A1A5F6-D6AE-4FBF-AF3D-410AC8CDECB8}"/>
              </a:ext>
            </a:extLst>
          </p:cNvPr>
          <p:cNvSpPr/>
          <p:nvPr/>
        </p:nvSpPr>
        <p:spPr>
          <a:xfrm>
            <a:off x="6469294" y="5018617"/>
            <a:ext cx="37771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i="1" dirty="0"/>
              <a:t>1: “Positive </a:t>
            </a:r>
            <a:r>
              <a:rPr lang="pt-BR" i="1" dirty="0" err="1"/>
              <a:t>Class</a:t>
            </a:r>
            <a:r>
              <a:rPr lang="pt-BR" i="1" dirty="0"/>
              <a:t>” (</a:t>
            </a:r>
            <a:r>
              <a:rPr lang="pt-BR" i="1" dirty="0" err="1"/>
              <a:t>e.g</a:t>
            </a:r>
            <a:r>
              <a:rPr lang="pt-BR" i="1" dirty="0"/>
              <a:t> tumor maligno)</a:t>
            </a:r>
          </a:p>
        </p:txBody>
      </p:sp>
      <p:cxnSp>
        <p:nvCxnSpPr>
          <p:cNvPr id="28" name="Conector: Angulado 27">
            <a:extLst>
              <a:ext uri="{FF2B5EF4-FFF2-40B4-BE49-F238E27FC236}">
                <a16:creationId xmlns:a16="http://schemas.microsoft.com/office/drawing/2014/main" id="{82BA91DA-BF54-470A-B805-9640F477074E}"/>
              </a:ext>
            </a:extLst>
          </p:cNvPr>
          <p:cNvCxnSpPr>
            <a:endCxn id="24" idx="1"/>
          </p:cNvCxnSpPr>
          <p:nvPr/>
        </p:nvCxnSpPr>
        <p:spPr>
          <a:xfrm flipV="1">
            <a:off x="6014720" y="5203283"/>
            <a:ext cx="454574" cy="35627"/>
          </a:xfrm>
          <a:prstGeom prst="bentConnector3">
            <a:avLst>
              <a:gd name="adj1" fmla="val 829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1" name="Conector: Angulado 30">
            <a:extLst>
              <a:ext uri="{FF2B5EF4-FFF2-40B4-BE49-F238E27FC236}">
                <a16:creationId xmlns:a16="http://schemas.microsoft.com/office/drawing/2014/main" id="{5D9CDF4A-4DA0-46FC-A10C-33642DCC5E49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5759285" y="5663668"/>
            <a:ext cx="673433" cy="184664"/>
          </a:xfrm>
          <a:prstGeom prst="bentConnector3">
            <a:avLst>
              <a:gd name="adj1" fmla="val 1722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0355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00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500"/>
                            </p:stCondLst>
                            <p:childTnLst>
                              <p:par>
                                <p:cTn id="60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 animBg="1"/>
      <p:bldP spid="18" grpId="0"/>
      <p:bldP spid="19" grpId="0" animBg="1"/>
      <p:bldP spid="20" grpId="0" animBg="1"/>
      <p:bldP spid="21" grpId="0"/>
      <p:bldP spid="11" grpId="0"/>
      <p:bldP spid="23" grpId="0"/>
      <p:bldP spid="12" grpId="0"/>
      <p:bldP spid="2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bg2"/>
                </a:solidFill>
              </a:rPr>
              <a:t>Classificação Binária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68302FFF-4C82-40BD-B78F-C1EF966DDB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5588" y="2105502"/>
            <a:ext cx="7887383" cy="3642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873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bg2"/>
                </a:solidFill>
              </a:rPr>
              <a:t>Classificação Binária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68302FFF-4C82-40BD-B78F-C1EF966DDB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20" y="2180183"/>
            <a:ext cx="5516631" cy="2547778"/>
          </a:xfrm>
          <a:prstGeom prst="rect">
            <a:avLst/>
          </a:prstGeom>
        </p:spPr>
      </p:pic>
      <p:sp>
        <p:nvSpPr>
          <p:cNvPr id="4" name="Título 1">
            <a:extLst>
              <a:ext uri="{FF2B5EF4-FFF2-40B4-BE49-F238E27FC236}">
                <a16:creationId xmlns:a16="http://schemas.microsoft.com/office/drawing/2014/main" id="{22F666AC-A61F-4368-8F5C-63F72E9C36D4}"/>
              </a:ext>
            </a:extLst>
          </p:cNvPr>
          <p:cNvSpPr txBox="1">
            <a:spLocks/>
          </p:cNvSpPr>
          <p:nvPr/>
        </p:nvSpPr>
        <p:spPr bwMode="black">
          <a:xfrm>
            <a:off x="6333957" y="2180183"/>
            <a:ext cx="4445804" cy="8942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400" dirty="0">
                <a:solidFill>
                  <a:schemeClr val="tx1"/>
                </a:solidFill>
              </a:rPr>
              <a:t>Regressão Linear não funciona</a:t>
            </a:r>
          </a:p>
          <a:p>
            <a:r>
              <a:rPr lang="pt-BR" sz="1600" i="1" dirty="0">
                <a:solidFill>
                  <a:schemeClr val="tx1"/>
                </a:solidFill>
              </a:rPr>
              <a:t>O que fazer com valores contínuos da reta?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D07D6208-3360-44A0-98D1-9F15CE541781}"/>
              </a:ext>
            </a:extLst>
          </p:cNvPr>
          <p:cNvSpPr txBox="1">
            <a:spLocks/>
          </p:cNvSpPr>
          <p:nvPr/>
        </p:nvSpPr>
        <p:spPr bwMode="black">
          <a:xfrm>
            <a:off x="6333956" y="3226663"/>
            <a:ext cx="5858043" cy="8942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400" dirty="0" err="1">
                <a:solidFill>
                  <a:schemeClr val="tx1"/>
                </a:solidFill>
              </a:rPr>
              <a:t>Threshold</a:t>
            </a:r>
            <a:r>
              <a:rPr lang="pt-BR" sz="2400" dirty="0">
                <a:solidFill>
                  <a:schemeClr val="tx1"/>
                </a:solidFill>
              </a:rPr>
              <a:t> é </a:t>
            </a:r>
            <a:r>
              <a:rPr lang="pt-BR" sz="2400" dirty="0" err="1">
                <a:solidFill>
                  <a:schemeClr val="tx1"/>
                </a:solidFill>
              </a:rPr>
              <a:t>inefetivo</a:t>
            </a:r>
            <a:endParaRPr lang="pt-BR" sz="2400" dirty="0">
              <a:solidFill>
                <a:schemeClr val="tx1"/>
              </a:solidFill>
            </a:endParaRPr>
          </a:p>
          <a:p>
            <a:r>
              <a:rPr lang="pt-BR" sz="1600" i="1" dirty="0">
                <a:solidFill>
                  <a:schemeClr val="tx1"/>
                </a:solidFill>
              </a:rPr>
              <a:t>Mesmo com um limite, haveria classificações incorretas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DD6EE512-2225-4420-819E-DBB78291D783}"/>
                  </a:ext>
                </a:extLst>
              </p:cNvPr>
              <p:cNvSpPr txBox="1"/>
              <p:nvPr/>
            </p:nvSpPr>
            <p:spPr>
              <a:xfrm>
                <a:off x="2683447" y="5373281"/>
                <a:ext cx="17493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DD6EE512-2225-4420-819E-DBB78291D7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3447" y="5373281"/>
                <a:ext cx="1749325" cy="369332"/>
              </a:xfrm>
              <a:prstGeom prst="rect">
                <a:avLst/>
              </a:prstGeom>
              <a:blipFill>
                <a:blip r:embed="rId4"/>
                <a:stretch>
                  <a:fillRect l="-3833" r="-1742" b="-1639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Retângulo 1">
                <a:extLst>
                  <a:ext uri="{FF2B5EF4-FFF2-40B4-BE49-F238E27FC236}">
                    <a16:creationId xmlns:a16="http://schemas.microsoft.com/office/drawing/2014/main" id="{3B65397D-740C-42BC-9099-72E2E5FF8A56}"/>
                  </a:ext>
                </a:extLst>
              </p:cNvPr>
              <p:cNvSpPr/>
              <p:nvPr/>
            </p:nvSpPr>
            <p:spPr>
              <a:xfrm>
                <a:off x="2326323" y="5742613"/>
                <a:ext cx="230056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𝑝𝑜𝑑𝑒</m:t>
                      </m:r>
                      <m:r>
                        <a:rPr lang="pt-B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𝑠𝑒𝑟</m:t>
                      </m:r>
                      <m:r>
                        <a:rPr lang="pt-B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&gt;1 </m:t>
                      </m:r>
                      <m:r>
                        <a:rPr lang="pt-B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𝑜𝑢</m:t>
                      </m:r>
                      <m:r>
                        <a:rPr lang="pt-B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>
          <p:sp>
            <p:nvSpPr>
              <p:cNvPr id="2" name="Retângulo 1">
                <a:extLst>
                  <a:ext uri="{FF2B5EF4-FFF2-40B4-BE49-F238E27FC236}">
                    <a16:creationId xmlns:a16="http://schemas.microsoft.com/office/drawing/2014/main" id="{3B65397D-740C-42BC-9099-72E2E5FF8A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6323" y="5742613"/>
                <a:ext cx="2300565" cy="369332"/>
              </a:xfrm>
              <a:prstGeom prst="rect">
                <a:avLst/>
              </a:prstGeom>
              <a:blipFill>
                <a:blip r:embed="rId5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88595AAC-06E1-49EC-8C7A-566B39E2BE1B}"/>
                  </a:ext>
                </a:extLst>
              </p:cNvPr>
              <p:cNvSpPr txBox="1"/>
              <p:nvPr/>
            </p:nvSpPr>
            <p:spPr>
              <a:xfrm>
                <a:off x="7499287" y="5475308"/>
                <a:ext cx="146803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=0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𝑜𝑢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 1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88595AAC-06E1-49EC-8C7A-566B39E2BE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9287" y="5475308"/>
                <a:ext cx="1468031" cy="369332"/>
              </a:xfrm>
              <a:prstGeom prst="rect">
                <a:avLst/>
              </a:prstGeom>
              <a:blipFill>
                <a:blip r:embed="rId6"/>
                <a:stretch>
                  <a:fillRect l="-4564" r="-4564" b="-2459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5D07B5C8-122C-4517-9BE2-79E9858856D1}"/>
              </a:ext>
            </a:extLst>
          </p:cNvPr>
          <p:cNvCxnSpPr/>
          <p:nvPr/>
        </p:nvCxnSpPr>
        <p:spPr>
          <a:xfrm>
            <a:off x="4897120" y="5638800"/>
            <a:ext cx="21132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Retângulo 11">
                <a:extLst>
                  <a:ext uri="{FF2B5EF4-FFF2-40B4-BE49-F238E27FC236}">
                    <a16:creationId xmlns:a16="http://schemas.microsoft.com/office/drawing/2014/main" id="{78119C60-C559-4414-81E8-4558A95C9626}"/>
                  </a:ext>
                </a:extLst>
              </p:cNvPr>
              <p:cNvSpPr/>
              <p:nvPr/>
            </p:nvSpPr>
            <p:spPr>
              <a:xfrm>
                <a:off x="5337852" y="5302252"/>
                <a:ext cx="129227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𝑄𝑢𝑒𝑟𝑒𝑚𝑜𝑠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>
          <p:sp>
            <p:nvSpPr>
              <p:cNvPr id="12" name="Retângulo 11">
                <a:extLst>
                  <a:ext uri="{FF2B5EF4-FFF2-40B4-BE49-F238E27FC236}">
                    <a16:creationId xmlns:a16="http://schemas.microsoft.com/office/drawing/2014/main" id="{78119C60-C559-4414-81E8-4558A95C96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7852" y="5302252"/>
                <a:ext cx="1292277" cy="369332"/>
              </a:xfrm>
              <a:prstGeom prst="rect">
                <a:avLst/>
              </a:prstGeom>
              <a:blipFill>
                <a:blip r:embed="rId7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Sinal de Multiplicação 10">
            <a:extLst>
              <a:ext uri="{FF2B5EF4-FFF2-40B4-BE49-F238E27FC236}">
                <a16:creationId xmlns:a16="http://schemas.microsoft.com/office/drawing/2014/main" id="{2E1A7BC4-BD70-40F8-875F-D16FA08F22EC}"/>
              </a:ext>
            </a:extLst>
          </p:cNvPr>
          <p:cNvSpPr/>
          <p:nvPr/>
        </p:nvSpPr>
        <p:spPr>
          <a:xfrm>
            <a:off x="2717267" y="4956003"/>
            <a:ext cx="1600146" cy="1573220"/>
          </a:xfrm>
          <a:prstGeom prst="mathMultiply">
            <a:avLst/>
          </a:prstGeom>
          <a:solidFill>
            <a:schemeClr val="accent1">
              <a:lumMod val="40000"/>
              <a:lumOff val="60000"/>
            </a:schemeClr>
          </a:solidFill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62178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1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7" grpId="0"/>
      <p:bldP spid="2" grpId="0"/>
      <p:bldP spid="9" grpId="0"/>
      <p:bldP spid="12" grpId="0"/>
      <p:bldP spid="1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ítulo 1">
                <a:extLst>
                  <a:ext uri="{FF2B5EF4-FFF2-40B4-BE49-F238E27FC236}">
                    <a16:creationId xmlns:a16="http://schemas.microsoft.com/office/drawing/2014/main" id="{8D808883-6C49-4043-A514-D0FF85147CB3}"/>
                  </a:ext>
                </a:extLst>
              </p:cNvPr>
              <p:cNvSpPr txBox="1">
                <a:spLocks/>
              </p:cNvSpPr>
              <p:nvPr/>
            </p:nvSpPr>
            <p:spPr bwMode="black">
              <a:xfrm>
                <a:off x="1409700" y="2685008"/>
                <a:ext cx="10096499" cy="89422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5000"/>
                  </a:lnSpc>
                  <a:spcBef>
                    <a:spcPct val="0"/>
                  </a:spcBef>
                  <a:buNone/>
                  <a:defRPr sz="3000" kern="120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pt-BR" sz="4000" dirty="0">
                    <a:solidFill>
                      <a:schemeClr val="tx1"/>
                    </a:solidFill>
                  </a:rPr>
                  <a:t>Então como seria a função </a:t>
                </a:r>
                <a:r>
                  <a:rPr lang="pt-BR" sz="4000" dirty="0" err="1">
                    <a:solidFill>
                      <a:schemeClr val="tx1"/>
                    </a:solidFill>
                  </a:rPr>
                  <a:t>hyothesis</a:t>
                </a:r>
                <a:r>
                  <a:rPr lang="pt-BR" sz="40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4000">
                            <a:solidFill>
                              <a:schemeClr val="tx1"/>
                            </a:solidFill>
                          </a:rPr>
                        </m:ctrlPr>
                      </m:sSubPr>
                      <m:e>
                        <m:r>
                          <a:rPr lang="pt-BR" sz="4000">
                            <a:solidFill>
                              <a:schemeClr val="tx1"/>
                            </a:solidFill>
                          </a:rPr>
                          <m:t>h</m:t>
                        </m:r>
                      </m:e>
                      <m:sub>
                        <m:r>
                          <a:rPr lang="pt-BR" sz="4000">
                            <a:solidFill>
                              <a:schemeClr val="tx1"/>
                            </a:solidFill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pt-BR" sz="4000">
                            <a:solidFill>
                              <a:schemeClr val="tx1"/>
                            </a:solidFill>
                          </a:rPr>
                        </m:ctrlPr>
                      </m:dPr>
                      <m:e>
                        <m:r>
                          <a:rPr lang="pt-BR" sz="4000">
                            <a:solidFill>
                              <a:schemeClr val="tx1"/>
                            </a:solidFill>
                          </a:rPr>
                          <m:t>𝑥</m:t>
                        </m:r>
                      </m:e>
                    </m:d>
                    <m:r>
                      <a:rPr lang="pt-BR" sz="4000">
                        <a:solidFill>
                          <a:schemeClr val="tx1"/>
                        </a:solidFill>
                      </a:rPr>
                      <m:t>?</m:t>
                    </m:r>
                  </m:oMath>
                </a14:m>
                <a:endParaRPr lang="pt-BR" sz="40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4" name="Título 1">
                <a:extLst>
                  <a:ext uri="{FF2B5EF4-FFF2-40B4-BE49-F238E27FC236}">
                    <a16:creationId xmlns:a16="http://schemas.microsoft.com/office/drawing/2014/main" id="{8D808883-6C49-4043-A514-D0FF85147C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black">
              <a:xfrm>
                <a:off x="1409700" y="2685008"/>
                <a:ext cx="10096499" cy="894223"/>
              </a:xfrm>
              <a:prstGeom prst="rect">
                <a:avLst/>
              </a:prstGeom>
              <a:blipFill>
                <a:blip r:embed="rId3"/>
                <a:stretch>
                  <a:fillRect l="-2114" t="-2721" b="-1700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0487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DD6EE512-2225-4420-819E-DBB78291D783}"/>
                  </a:ext>
                </a:extLst>
              </p:cNvPr>
              <p:cNvSpPr txBox="1"/>
              <p:nvPr/>
            </p:nvSpPr>
            <p:spPr>
              <a:xfrm>
                <a:off x="3038554" y="2381506"/>
                <a:ext cx="197413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0≤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≤1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DD6EE512-2225-4420-819E-DBB78291D7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8554" y="2381506"/>
                <a:ext cx="1974130" cy="369332"/>
              </a:xfrm>
              <a:prstGeom prst="rect">
                <a:avLst/>
              </a:prstGeom>
              <a:blipFill>
                <a:blip r:embed="rId3"/>
                <a:stretch>
                  <a:fillRect l="-3086" r="-3395" b="-16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Retângulo 13">
                <a:extLst>
                  <a:ext uri="{FF2B5EF4-FFF2-40B4-BE49-F238E27FC236}">
                    <a16:creationId xmlns:a16="http://schemas.microsoft.com/office/drawing/2014/main" id="{658B4097-D1A7-4877-A79E-1547CCEA5A94}"/>
                  </a:ext>
                </a:extLst>
              </p:cNvPr>
              <p:cNvSpPr/>
              <p:nvPr/>
            </p:nvSpPr>
            <p:spPr>
              <a:xfrm>
                <a:off x="521158" y="2381506"/>
                <a:ext cx="135319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𝑄𝑢𝑒𝑟𝑒𝑚𝑜𝑠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>
          <p:sp>
            <p:nvSpPr>
              <p:cNvPr id="14" name="Retângulo 13">
                <a:extLst>
                  <a:ext uri="{FF2B5EF4-FFF2-40B4-BE49-F238E27FC236}">
                    <a16:creationId xmlns:a16="http://schemas.microsoft.com/office/drawing/2014/main" id="{658B4097-D1A7-4877-A79E-1547CCEA5A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158" y="2381506"/>
                <a:ext cx="1353191" cy="369332"/>
              </a:xfrm>
              <a:prstGeom prst="rect">
                <a:avLst/>
              </a:prstGeom>
              <a:blipFill>
                <a:blip r:embed="rId4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Retângulo 14">
                <a:extLst>
                  <a:ext uri="{FF2B5EF4-FFF2-40B4-BE49-F238E27FC236}">
                    <a16:creationId xmlns:a16="http://schemas.microsoft.com/office/drawing/2014/main" id="{3889E2C3-1C40-42E2-9C08-AE98966BAB1B}"/>
                  </a:ext>
                </a:extLst>
              </p:cNvPr>
              <p:cNvSpPr/>
              <p:nvPr/>
            </p:nvSpPr>
            <p:spPr>
              <a:xfrm>
                <a:off x="521158" y="3059668"/>
                <a:ext cx="221028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𝐿𝑖𝑛𝑒𝑎𝑟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𝑅𝑒𝑔𝑟𝑒𝑠𝑠𝑖𝑜𝑛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>
          <p:sp>
            <p:nvSpPr>
              <p:cNvPr id="15" name="Retângulo 14">
                <a:extLst>
                  <a:ext uri="{FF2B5EF4-FFF2-40B4-BE49-F238E27FC236}">
                    <a16:creationId xmlns:a16="http://schemas.microsoft.com/office/drawing/2014/main" id="{3889E2C3-1C40-42E2-9C08-AE98966BAB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158" y="3059668"/>
                <a:ext cx="2210285" cy="369332"/>
              </a:xfrm>
              <a:prstGeom prst="rect">
                <a:avLst/>
              </a:prstGeom>
              <a:blipFill>
                <a:blip r:embed="rId5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CaixaDeTexto 15">
                <a:extLst>
                  <a:ext uri="{FF2B5EF4-FFF2-40B4-BE49-F238E27FC236}">
                    <a16:creationId xmlns:a16="http://schemas.microsoft.com/office/drawing/2014/main" id="{A0AF350C-1025-4C1D-B72D-F6F9A6D01095}"/>
                  </a:ext>
                </a:extLst>
              </p:cNvPr>
              <p:cNvSpPr txBox="1"/>
              <p:nvPr/>
            </p:nvSpPr>
            <p:spPr>
              <a:xfrm>
                <a:off x="3038554" y="3059668"/>
                <a:ext cx="17493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>
          <p:sp>
            <p:nvSpPr>
              <p:cNvPr id="16" name="CaixaDeTexto 15">
                <a:extLst>
                  <a:ext uri="{FF2B5EF4-FFF2-40B4-BE49-F238E27FC236}">
                    <a16:creationId xmlns:a16="http://schemas.microsoft.com/office/drawing/2014/main" id="{A0AF350C-1025-4C1D-B72D-F6F9A6D010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8554" y="3059668"/>
                <a:ext cx="1749325" cy="369332"/>
              </a:xfrm>
              <a:prstGeom prst="rect">
                <a:avLst/>
              </a:prstGeom>
              <a:blipFill>
                <a:blip r:embed="rId6"/>
                <a:stretch>
                  <a:fillRect l="-3833" r="-1742" b="-1475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Retângulo 16">
                <a:extLst>
                  <a:ext uri="{FF2B5EF4-FFF2-40B4-BE49-F238E27FC236}">
                    <a16:creationId xmlns:a16="http://schemas.microsoft.com/office/drawing/2014/main" id="{C5FF4196-462F-4E42-9E9A-433659A1FBCB}"/>
                  </a:ext>
                </a:extLst>
              </p:cNvPr>
              <p:cNvSpPr/>
              <p:nvPr/>
            </p:nvSpPr>
            <p:spPr>
              <a:xfrm>
                <a:off x="521157" y="3737830"/>
                <a:ext cx="237122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𝐿𝑜𝑔𝑖𝑠𝑡𝑖𝑐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𝑅𝑒𝑔𝑟𝑒𝑠𝑠𝑖𝑜𝑛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>
          <p:sp>
            <p:nvSpPr>
              <p:cNvPr id="17" name="Retângulo 16">
                <a:extLst>
                  <a:ext uri="{FF2B5EF4-FFF2-40B4-BE49-F238E27FC236}">
                    <a16:creationId xmlns:a16="http://schemas.microsoft.com/office/drawing/2014/main" id="{C5FF4196-462F-4E42-9E9A-433659A1FB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157" y="3737830"/>
                <a:ext cx="2371227" cy="369332"/>
              </a:xfrm>
              <a:prstGeom prst="rect">
                <a:avLst/>
              </a:prstGeom>
              <a:blipFill>
                <a:blip r:embed="rId7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CaixaDeTexto 17">
                <a:extLst>
                  <a:ext uri="{FF2B5EF4-FFF2-40B4-BE49-F238E27FC236}">
                    <a16:creationId xmlns:a16="http://schemas.microsoft.com/office/drawing/2014/main" id="{525802B5-C606-4717-866A-C39189A4D800}"/>
                  </a:ext>
                </a:extLst>
              </p:cNvPr>
              <p:cNvSpPr txBox="1"/>
              <p:nvPr/>
            </p:nvSpPr>
            <p:spPr>
              <a:xfrm>
                <a:off x="3038553" y="3737830"/>
                <a:ext cx="219861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>
          <p:sp>
            <p:nvSpPr>
              <p:cNvPr id="18" name="CaixaDeTexto 17">
                <a:extLst>
                  <a:ext uri="{FF2B5EF4-FFF2-40B4-BE49-F238E27FC236}">
                    <a16:creationId xmlns:a16="http://schemas.microsoft.com/office/drawing/2014/main" id="{525802B5-C606-4717-866A-C39189A4D8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8553" y="3737830"/>
                <a:ext cx="2198615" cy="369332"/>
              </a:xfrm>
              <a:prstGeom prst="rect">
                <a:avLst/>
              </a:prstGeom>
              <a:blipFill>
                <a:blip r:embed="rId8"/>
                <a:stretch>
                  <a:fillRect l="-3047" r="-4432" b="-3442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CaixaDeTexto 18">
                <a:extLst>
                  <a:ext uri="{FF2B5EF4-FFF2-40B4-BE49-F238E27FC236}">
                    <a16:creationId xmlns:a16="http://schemas.microsoft.com/office/drawing/2014/main" id="{955948CD-2B36-473A-BACE-153D22C7BA44}"/>
                  </a:ext>
                </a:extLst>
              </p:cNvPr>
              <p:cNvSpPr txBox="1"/>
              <p:nvPr/>
            </p:nvSpPr>
            <p:spPr>
              <a:xfrm>
                <a:off x="6005699" y="3572464"/>
                <a:ext cx="2076273" cy="7000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pt-BR" sz="2400" dirty="0"/>
              </a:p>
            </p:txBody>
          </p:sp>
        </mc:Choice>
        <mc:Fallback>
          <p:sp>
            <p:nvSpPr>
              <p:cNvPr id="19" name="CaixaDeTexto 18">
                <a:extLst>
                  <a:ext uri="{FF2B5EF4-FFF2-40B4-BE49-F238E27FC236}">
                    <a16:creationId xmlns:a16="http://schemas.microsoft.com/office/drawing/2014/main" id="{955948CD-2B36-473A-BACE-153D22C7BA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5699" y="3572464"/>
                <a:ext cx="2076273" cy="70006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CaixaDeTexto 19">
                <a:extLst>
                  <a:ext uri="{FF2B5EF4-FFF2-40B4-BE49-F238E27FC236}">
                    <a16:creationId xmlns:a16="http://schemas.microsoft.com/office/drawing/2014/main" id="{31FB3919-F0CE-4F23-8400-C7419B259BD6}"/>
                  </a:ext>
                </a:extLst>
              </p:cNvPr>
              <p:cNvSpPr txBox="1"/>
              <p:nvPr/>
            </p:nvSpPr>
            <p:spPr>
              <a:xfrm>
                <a:off x="4391443" y="5094151"/>
                <a:ext cx="2537233" cy="7382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pt-BR" sz="2400" dirty="0"/>
              </a:p>
            </p:txBody>
          </p:sp>
        </mc:Choice>
        <mc:Fallback>
          <p:sp>
            <p:nvSpPr>
              <p:cNvPr id="20" name="CaixaDeTexto 19">
                <a:extLst>
                  <a:ext uri="{FF2B5EF4-FFF2-40B4-BE49-F238E27FC236}">
                    <a16:creationId xmlns:a16="http://schemas.microsoft.com/office/drawing/2014/main" id="{31FB3919-F0CE-4F23-8400-C7419B259B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1443" y="5094151"/>
                <a:ext cx="2537233" cy="73821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603ED771-ED20-42C5-A471-6E46ECD51904}"/>
              </a:ext>
            </a:extLst>
          </p:cNvPr>
          <p:cNvCxnSpPr>
            <a:cxnSpLocks/>
            <a:stCxn id="18" idx="3"/>
            <a:endCxn id="19" idx="1"/>
          </p:cNvCxnSpPr>
          <p:nvPr/>
        </p:nvCxnSpPr>
        <p:spPr>
          <a:xfrm>
            <a:off x="5237168" y="3922496"/>
            <a:ext cx="7685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have Direita 21">
            <a:extLst>
              <a:ext uri="{FF2B5EF4-FFF2-40B4-BE49-F238E27FC236}">
                <a16:creationId xmlns:a16="http://schemas.microsoft.com/office/drawing/2014/main" id="{3CA4E3B5-664F-44A6-B543-42CF52BF9AFA}"/>
              </a:ext>
            </a:extLst>
          </p:cNvPr>
          <p:cNvSpPr/>
          <p:nvPr/>
        </p:nvSpPr>
        <p:spPr>
          <a:xfrm rot="5400000">
            <a:off x="5598790" y="3455437"/>
            <a:ext cx="369333" cy="2290439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Título 1">
            <a:extLst>
              <a:ext uri="{FF2B5EF4-FFF2-40B4-BE49-F238E27FC236}">
                <a16:creationId xmlns:a16="http://schemas.microsoft.com/office/drawing/2014/main" id="{16001618-6C70-4A40-ACE2-D768328AEB0A}"/>
              </a:ext>
            </a:extLst>
          </p:cNvPr>
          <p:cNvSpPr txBox="1">
            <a:spLocks/>
          </p:cNvSpPr>
          <p:nvPr/>
        </p:nvSpPr>
        <p:spPr bwMode="black">
          <a:xfrm>
            <a:off x="8302934" y="5094151"/>
            <a:ext cx="2605858" cy="8942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400" dirty="0">
                <a:solidFill>
                  <a:schemeClr val="tx1"/>
                </a:solidFill>
              </a:rPr>
              <a:t>Função </a:t>
            </a:r>
            <a:r>
              <a:rPr lang="pt-BR" sz="2400" dirty="0" err="1">
                <a:solidFill>
                  <a:schemeClr val="tx1"/>
                </a:solidFill>
              </a:rPr>
              <a:t>Sigmoidal</a:t>
            </a:r>
            <a:endParaRPr lang="pt-BR" sz="2400" dirty="0">
              <a:solidFill>
                <a:schemeClr val="tx1"/>
              </a:solidFill>
            </a:endParaRPr>
          </a:p>
          <a:p>
            <a:endParaRPr lang="pt-BR" sz="2400" dirty="0">
              <a:solidFill>
                <a:schemeClr val="tx1"/>
              </a:solidFill>
            </a:endParaRPr>
          </a:p>
          <a:p>
            <a:r>
              <a:rPr lang="pt-BR" sz="2400" dirty="0">
                <a:solidFill>
                  <a:schemeClr val="tx1"/>
                </a:solidFill>
              </a:rPr>
              <a:t>Função Logística</a:t>
            </a:r>
            <a:endParaRPr lang="pt-BR" sz="1600" i="1" dirty="0">
              <a:solidFill>
                <a:schemeClr val="tx1"/>
              </a:solidFill>
            </a:endParaRPr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532E2091-EF71-4F22-BEAD-BA44F93FB3F2}"/>
              </a:ext>
            </a:extLst>
          </p:cNvPr>
          <p:cNvSpPr/>
          <p:nvPr/>
        </p:nvSpPr>
        <p:spPr>
          <a:xfrm>
            <a:off x="4234649" y="4918795"/>
            <a:ext cx="2965141" cy="1171657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Título 1">
            <a:extLst>
              <a:ext uri="{FF2B5EF4-FFF2-40B4-BE49-F238E27FC236}">
                <a16:creationId xmlns:a16="http://schemas.microsoft.com/office/drawing/2014/main" id="{78053B3D-CDCC-4E2F-8295-63D5F31316E6}"/>
              </a:ext>
            </a:extLst>
          </p:cNvPr>
          <p:cNvSpPr txBox="1">
            <a:spLocks/>
          </p:cNvSpPr>
          <p:nvPr/>
        </p:nvSpPr>
        <p:spPr bwMode="black">
          <a:xfrm>
            <a:off x="772160" y="438419"/>
            <a:ext cx="9628632" cy="1362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>
                <a:solidFill>
                  <a:schemeClr val="bg2"/>
                </a:solidFill>
              </a:rPr>
              <a:t>Hypothesis – Logistic Regression Model</a:t>
            </a:r>
            <a:endParaRPr lang="pt-BR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2673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000"/>
                            </p:stCondLst>
                            <p:childTnLst>
                              <p:par>
                                <p:cTn id="58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0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300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2" grpId="0" animBg="1"/>
      <p:bldP spid="23" grpId="0"/>
      <p:bldP spid="2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0" name="CaixaDeTexto 19">
                <a:extLst>
                  <a:ext uri="{FF2B5EF4-FFF2-40B4-BE49-F238E27FC236}">
                    <a16:creationId xmlns:a16="http://schemas.microsoft.com/office/drawing/2014/main" id="{31FB3919-F0CE-4F23-8400-C7419B259BD6}"/>
                  </a:ext>
                </a:extLst>
              </p:cNvPr>
              <p:cNvSpPr txBox="1"/>
              <p:nvPr/>
            </p:nvSpPr>
            <p:spPr>
              <a:xfrm>
                <a:off x="1150403" y="2320471"/>
                <a:ext cx="2537233" cy="7382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pt-BR" sz="2400" dirty="0"/>
              </a:p>
            </p:txBody>
          </p:sp>
        </mc:Choice>
        <mc:Fallback>
          <p:sp>
            <p:nvSpPr>
              <p:cNvPr id="20" name="CaixaDeTexto 19">
                <a:extLst>
                  <a:ext uri="{FF2B5EF4-FFF2-40B4-BE49-F238E27FC236}">
                    <a16:creationId xmlns:a16="http://schemas.microsoft.com/office/drawing/2014/main" id="{31FB3919-F0CE-4F23-8400-C7419B259B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0403" y="2320471"/>
                <a:ext cx="2537233" cy="73821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Imagem 1">
            <a:extLst>
              <a:ext uri="{FF2B5EF4-FFF2-40B4-BE49-F238E27FC236}">
                <a16:creationId xmlns:a16="http://schemas.microsoft.com/office/drawing/2014/main" id="{3AB8C6E3-74DA-4ED3-90D3-5AAB6E0324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1512" y="2320471"/>
            <a:ext cx="6408975" cy="3787468"/>
          </a:xfrm>
          <a:prstGeom prst="rect">
            <a:avLst/>
          </a:prstGeom>
        </p:spPr>
      </p:pic>
      <p:cxnSp>
        <p:nvCxnSpPr>
          <p:cNvPr id="4" name="Conector: Curvo 3">
            <a:extLst>
              <a:ext uri="{FF2B5EF4-FFF2-40B4-BE49-F238E27FC236}">
                <a16:creationId xmlns:a16="http://schemas.microsoft.com/office/drawing/2014/main" id="{98CE28D3-C46B-46B2-B5AD-9562BCFA4776}"/>
              </a:ext>
            </a:extLst>
          </p:cNvPr>
          <p:cNvCxnSpPr/>
          <p:nvPr/>
        </p:nvCxnSpPr>
        <p:spPr>
          <a:xfrm flipV="1">
            <a:off x="4643120" y="3230880"/>
            <a:ext cx="5181600" cy="2357120"/>
          </a:xfrm>
          <a:prstGeom prst="curvedConnector3">
            <a:avLst>
              <a:gd name="adj1" fmla="val 49412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CaixaDeTexto 20">
                <a:extLst>
                  <a:ext uri="{FF2B5EF4-FFF2-40B4-BE49-F238E27FC236}">
                    <a16:creationId xmlns:a16="http://schemas.microsoft.com/office/drawing/2014/main" id="{E0977E3A-A4F7-4DFF-BC34-E34A0937F29D}"/>
                  </a:ext>
                </a:extLst>
              </p:cNvPr>
              <p:cNvSpPr txBox="1"/>
              <p:nvPr/>
            </p:nvSpPr>
            <p:spPr>
              <a:xfrm>
                <a:off x="8140703" y="4189214"/>
                <a:ext cx="197413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0≤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≤1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>
          <p:sp>
            <p:nvSpPr>
              <p:cNvPr id="21" name="CaixaDeTexto 20">
                <a:extLst>
                  <a:ext uri="{FF2B5EF4-FFF2-40B4-BE49-F238E27FC236}">
                    <a16:creationId xmlns:a16="http://schemas.microsoft.com/office/drawing/2014/main" id="{E0977E3A-A4F7-4DFF-BC34-E34A0937F2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0703" y="4189214"/>
                <a:ext cx="1974130" cy="369332"/>
              </a:xfrm>
              <a:prstGeom prst="rect">
                <a:avLst/>
              </a:prstGeom>
              <a:blipFill>
                <a:blip r:embed="rId5"/>
                <a:stretch>
                  <a:fillRect l="-3086" r="-3395" b="-1639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8483C14B-31F3-498A-A48F-2A5758E07CE2}"/>
              </a:ext>
            </a:extLst>
          </p:cNvPr>
          <p:cNvCxnSpPr>
            <a:cxnSpLocks/>
          </p:cNvCxnSpPr>
          <p:nvPr/>
        </p:nvCxnSpPr>
        <p:spPr>
          <a:xfrm>
            <a:off x="7772400" y="3230880"/>
            <a:ext cx="0" cy="2286000"/>
          </a:xfrm>
          <a:prstGeom prst="straightConnector1">
            <a:avLst/>
          </a:prstGeom>
          <a:ln>
            <a:solidFill>
              <a:schemeClr val="tx1"/>
            </a:solidFill>
            <a:prstDash val="lg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ítulo 1">
            <a:extLst>
              <a:ext uri="{FF2B5EF4-FFF2-40B4-BE49-F238E27FC236}">
                <a16:creationId xmlns:a16="http://schemas.microsoft.com/office/drawing/2014/main" id="{A9722C00-17FF-46C1-9E43-CB419681E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2160" y="438419"/>
            <a:ext cx="9628632" cy="1362113"/>
          </a:xfrm>
        </p:spPr>
        <p:txBody>
          <a:bodyPr/>
          <a:lstStyle/>
          <a:p>
            <a:r>
              <a:rPr lang="pt-BR" dirty="0" err="1">
                <a:solidFill>
                  <a:schemeClr val="bg2"/>
                </a:solidFill>
              </a:rPr>
              <a:t>Hypothesis</a:t>
            </a:r>
            <a:r>
              <a:rPr lang="pt-BR" dirty="0">
                <a:solidFill>
                  <a:schemeClr val="bg2"/>
                </a:solidFill>
              </a:rPr>
              <a:t> – </a:t>
            </a:r>
            <a:r>
              <a:rPr lang="pt-BR" dirty="0" err="1">
                <a:solidFill>
                  <a:schemeClr val="bg2"/>
                </a:solidFill>
              </a:rPr>
              <a:t>Logistic</a:t>
            </a:r>
            <a:r>
              <a:rPr lang="pt-BR" dirty="0">
                <a:solidFill>
                  <a:schemeClr val="bg2"/>
                </a:solidFill>
              </a:rPr>
              <a:t> </a:t>
            </a:r>
            <a:r>
              <a:rPr lang="pt-BR" dirty="0" err="1">
                <a:solidFill>
                  <a:schemeClr val="bg2"/>
                </a:solidFill>
              </a:rPr>
              <a:t>Regression</a:t>
            </a:r>
            <a:r>
              <a:rPr lang="pt-BR" dirty="0">
                <a:solidFill>
                  <a:schemeClr val="bg2"/>
                </a:solidFill>
              </a:rPr>
              <a:t> </a:t>
            </a:r>
            <a:r>
              <a:rPr lang="pt-BR" dirty="0" err="1">
                <a:solidFill>
                  <a:schemeClr val="bg2"/>
                </a:solidFill>
              </a:rPr>
              <a:t>Model</a:t>
            </a:r>
            <a:endParaRPr lang="pt-BR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9418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772160" y="438419"/>
            <a:ext cx="9628632" cy="1362113"/>
          </a:xfrm>
        </p:spPr>
        <p:txBody>
          <a:bodyPr/>
          <a:lstStyle/>
          <a:p>
            <a:r>
              <a:rPr lang="pt-BR" dirty="0" err="1">
                <a:solidFill>
                  <a:schemeClr val="bg2"/>
                </a:solidFill>
              </a:rPr>
              <a:t>Hypothesis</a:t>
            </a:r>
            <a:r>
              <a:rPr lang="pt-BR" dirty="0">
                <a:solidFill>
                  <a:schemeClr val="bg2"/>
                </a:solidFill>
              </a:rPr>
              <a:t> – Interpretação da Função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CaixaDeTexto 19">
                <a:extLst>
                  <a:ext uri="{FF2B5EF4-FFF2-40B4-BE49-F238E27FC236}">
                    <a16:creationId xmlns:a16="http://schemas.microsoft.com/office/drawing/2014/main" id="{31FB3919-F0CE-4F23-8400-C7419B259BD6}"/>
                  </a:ext>
                </a:extLst>
              </p:cNvPr>
              <p:cNvSpPr txBox="1"/>
              <p:nvPr/>
            </p:nvSpPr>
            <p:spPr>
              <a:xfrm>
                <a:off x="1150403" y="2219414"/>
                <a:ext cx="645337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𝑃𝑟𝑜𝑏𝑎𝑏𝑖𝑙𝑖𝑑𝑎𝑑𝑒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𝑑𝑒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𝑎𝑝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ó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𝑖𝑛𝑝𝑢𝑡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>
          <p:sp>
            <p:nvSpPr>
              <p:cNvPr id="20" name="CaixaDeTexto 19">
                <a:extLst>
                  <a:ext uri="{FF2B5EF4-FFF2-40B4-BE49-F238E27FC236}">
                    <a16:creationId xmlns:a16="http://schemas.microsoft.com/office/drawing/2014/main" id="{31FB3919-F0CE-4F23-8400-C7419B259B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0403" y="2219414"/>
                <a:ext cx="6453370" cy="369332"/>
              </a:xfrm>
              <a:prstGeom prst="rect">
                <a:avLst/>
              </a:prstGeom>
              <a:blipFill>
                <a:blip r:embed="rId3"/>
                <a:stretch>
                  <a:fillRect l="-662" r="-95" b="-3442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ítulo 1">
            <a:extLst>
              <a:ext uri="{FF2B5EF4-FFF2-40B4-BE49-F238E27FC236}">
                <a16:creationId xmlns:a16="http://schemas.microsoft.com/office/drawing/2014/main" id="{547E18F0-F9BC-4B96-A9AB-E1670161E969}"/>
              </a:ext>
            </a:extLst>
          </p:cNvPr>
          <p:cNvSpPr txBox="1">
            <a:spLocks/>
          </p:cNvSpPr>
          <p:nvPr/>
        </p:nvSpPr>
        <p:spPr bwMode="black">
          <a:xfrm>
            <a:off x="1150403" y="3291912"/>
            <a:ext cx="1389597" cy="4703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400" dirty="0">
                <a:solidFill>
                  <a:schemeClr val="tx1"/>
                </a:solidFill>
              </a:rPr>
              <a:t>Exemplo:</a:t>
            </a:r>
            <a:endParaRPr lang="pt-BR" sz="1600" i="1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844F5E15-23FB-4361-8474-E71345B8ABAF}"/>
                  </a:ext>
                </a:extLst>
              </p:cNvPr>
              <p:cNvSpPr txBox="1"/>
              <p:nvPr/>
            </p:nvSpPr>
            <p:spPr>
              <a:xfrm>
                <a:off x="2509520" y="3171699"/>
                <a:ext cx="3364447" cy="6160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pt-BR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pt-BR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pt-BR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BR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pt-BR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pt-BR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pt-BR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𝑡𝑢𝑚𝑜𝑟𝑆𝑖𝑧𝑒</m:t>
                                </m:r>
                                <m:r>
                                  <a:rPr lang="pt-BR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pt-BR" sz="2400" dirty="0"/>
              </a:p>
            </p:txBody>
          </p:sp>
        </mc:Choice>
        <mc:Fallback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844F5E15-23FB-4361-8474-E71345B8AB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9520" y="3171699"/>
                <a:ext cx="3364447" cy="61600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E1AA54AA-3F4D-4CEE-8E96-DAF0733C11A4}"/>
                  </a:ext>
                </a:extLst>
              </p:cNvPr>
              <p:cNvSpPr txBox="1"/>
              <p:nvPr/>
            </p:nvSpPr>
            <p:spPr>
              <a:xfrm>
                <a:off x="6886610" y="3291839"/>
                <a:ext cx="163326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=0.7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E1AA54AA-3F4D-4CEE-8E96-DAF0733C11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6610" y="3291839"/>
                <a:ext cx="1633268" cy="369332"/>
              </a:xfrm>
              <a:prstGeom prst="rect">
                <a:avLst/>
              </a:prstGeom>
              <a:blipFill>
                <a:blip r:embed="rId5"/>
                <a:stretch>
                  <a:fillRect l="-4104" r="-4104" b="-1475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ítulo 1">
            <a:extLst>
              <a:ext uri="{FF2B5EF4-FFF2-40B4-BE49-F238E27FC236}">
                <a16:creationId xmlns:a16="http://schemas.microsoft.com/office/drawing/2014/main" id="{E67623E8-119E-4B1B-9205-78662FD2A896}"/>
              </a:ext>
            </a:extLst>
          </p:cNvPr>
          <p:cNvSpPr txBox="1">
            <a:spLocks/>
          </p:cNvSpPr>
          <p:nvPr/>
        </p:nvSpPr>
        <p:spPr bwMode="black">
          <a:xfrm>
            <a:off x="2509520" y="3821722"/>
            <a:ext cx="5858043" cy="6160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600" i="1" dirty="0">
                <a:solidFill>
                  <a:schemeClr val="tx1"/>
                </a:solidFill>
              </a:rPr>
              <a:t>O paciente tem 70% de chance de possuir um tumor maligno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B9BDC211-4620-46F2-B583-0FBCE5E260EC}"/>
                  </a:ext>
                </a:extLst>
              </p:cNvPr>
              <p:cNvSpPr txBox="1"/>
              <p:nvPr/>
            </p:nvSpPr>
            <p:spPr>
              <a:xfrm>
                <a:off x="537239" y="4909676"/>
                <a:ext cx="315208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 </m:t>
                          </m:r>
                        </m:e>
                      </m:d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;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B9BDC211-4620-46F2-B583-0FBCE5E260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239" y="4909676"/>
                <a:ext cx="3152081" cy="369332"/>
              </a:xfrm>
              <a:prstGeom prst="rect">
                <a:avLst/>
              </a:prstGeom>
              <a:blipFill>
                <a:blip r:embed="rId6"/>
                <a:stretch>
                  <a:fillRect l="-1934" r="-3095" b="-3442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ítulo 1">
            <a:extLst>
              <a:ext uri="{FF2B5EF4-FFF2-40B4-BE49-F238E27FC236}">
                <a16:creationId xmlns:a16="http://schemas.microsoft.com/office/drawing/2014/main" id="{28ABDCB7-94BF-466F-B838-398AC23957B3}"/>
              </a:ext>
            </a:extLst>
          </p:cNvPr>
          <p:cNvSpPr txBox="1">
            <a:spLocks/>
          </p:cNvSpPr>
          <p:nvPr/>
        </p:nvSpPr>
        <p:spPr bwMode="black">
          <a:xfrm>
            <a:off x="1232037" y="5755174"/>
            <a:ext cx="2209534" cy="6160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600" i="1" dirty="0">
                <a:solidFill>
                  <a:schemeClr val="tx1"/>
                </a:solidFill>
              </a:rPr>
              <a:t>Probabilidade de um tumor ser maligno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ítulo 1">
                <a:extLst>
                  <a:ext uri="{FF2B5EF4-FFF2-40B4-BE49-F238E27FC236}">
                    <a16:creationId xmlns:a16="http://schemas.microsoft.com/office/drawing/2014/main" id="{358C7F41-6B9B-4343-8338-43B39E447D00}"/>
                  </a:ext>
                </a:extLst>
              </p:cNvPr>
              <p:cNvSpPr txBox="1">
                <a:spLocks/>
              </p:cNvSpPr>
              <p:nvPr/>
            </p:nvSpPr>
            <p:spPr bwMode="black">
              <a:xfrm>
                <a:off x="4284757" y="5024945"/>
                <a:ext cx="2209534" cy="61600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5000"/>
                  </a:lnSpc>
                  <a:spcBef>
                    <a:spcPct val="0"/>
                  </a:spcBef>
                  <a:buNone/>
                  <a:defRPr sz="3000" kern="120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pt-BR" sz="1600" i="1" dirty="0">
                    <a:solidFill>
                      <a:schemeClr val="tx1"/>
                    </a:solidFill>
                  </a:rPr>
                  <a:t>Parametrizado por </a:t>
                </a:r>
                <a14:m>
                  <m:oMath xmlns:m="http://schemas.openxmlformats.org/officeDocument/2006/math">
                    <m:r>
                      <a:rPr lang="pt-BR" sz="1600" i="1" smtClean="0">
                        <a:solidFill>
                          <a:schemeClr val="tx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endParaRPr lang="pt-BR" sz="1600" i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7" name="Título 1">
                <a:extLst>
                  <a:ext uri="{FF2B5EF4-FFF2-40B4-BE49-F238E27FC236}">
                    <a16:creationId xmlns:a16="http://schemas.microsoft.com/office/drawing/2014/main" id="{358C7F41-6B9B-4343-8338-43B39E447D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black">
              <a:xfrm>
                <a:off x="4284757" y="5024945"/>
                <a:ext cx="2209534" cy="616003"/>
              </a:xfrm>
              <a:prstGeom prst="rect">
                <a:avLst/>
              </a:prstGeom>
              <a:blipFill>
                <a:blip r:embed="rId7"/>
                <a:stretch>
                  <a:fillRect l="-165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ítulo 1">
            <a:extLst>
              <a:ext uri="{FF2B5EF4-FFF2-40B4-BE49-F238E27FC236}">
                <a16:creationId xmlns:a16="http://schemas.microsoft.com/office/drawing/2014/main" id="{5B6BBD33-F343-4705-AE79-C636AC9FA08E}"/>
              </a:ext>
            </a:extLst>
          </p:cNvPr>
          <p:cNvSpPr txBox="1">
            <a:spLocks/>
          </p:cNvSpPr>
          <p:nvPr/>
        </p:nvSpPr>
        <p:spPr bwMode="black">
          <a:xfrm>
            <a:off x="3482117" y="5909039"/>
            <a:ext cx="2209534" cy="6160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600" i="1" dirty="0">
                <a:solidFill>
                  <a:schemeClr val="tx1"/>
                </a:solidFill>
              </a:rPr>
              <a:t>Dado um paciente</a:t>
            </a:r>
          </a:p>
        </p:txBody>
      </p:sp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68DD48D8-4BDB-4B7F-8B7D-E133CFAE078E}"/>
              </a:ext>
            </a:extLst>
          </p:cNvPr>
          <p:cNvCxnSpPr>
            <a:endCxn id="16" idx="0"/>
          </p:cNvCxnSpPr>
          <p:nvPr/>
        </p:nvCxnSpPr>
        <p:spPr>
          <a:xfrm>
            <a:off x="2336804" y="5332946"/>
            <a:ext cx="0" cy="4222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de Seta Reta 18">
            <a:extLst>
              <a:ext uri="{FF2B5EF4-FFF2-40B4-BE49-F238E27FC236}">
                <a16:creationId xmlns:a16="http://schemas.microsoft.com/office/drawing/2014/main" id="{DC794910-6A4F-46A0-A2BD-9965A96D5602}"/>
              </a:ext>
            </a:extLst>
          </p:cNvPr>
          <p:cNvCxnSpPr>
            <a:cxnSpLocks/>
          </p:cNvCxnSpPr>
          <p:nvPr/>
        </p:nvCxnSpPr>
        <p:spPr>
          <a:xfrm>
            <a:off x="3054596" y="5332946"/>
            <a:ext cx="904240" cy="7302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de Seta Reta 21">
            <a:extLst>
              <a:ext uri="{FF2B5EF4-FFF2-40B4-BE49-F238E27FC236}">
                <a16:creationId xmlns:a16="http://schemas.microsoft.com/office/drawing/2014/main" id="{44AE20EB-FFE9-4834-966B-03BD02CE0263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3578579" y="5255878"/>
            <a:ext cx="706178" cy="770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CaixaDeTexto 24">
                <a:extLst>
                  <a:ext uri="{FF2B5EF4-FFF2-40B4-BE49-F238E27FC236}">
                    <a16:creationId xmlns:a16="http://schemas.microsoft.com/office/drawing/2014/main" id="{DC512B05-8688-4B6D-83FF-CA5866BC4902}"/>
                  </a:ext>
                </a:extLst>
              </p:cNvPr>
              <p:cNvSpPr txBox="1"/>
              <p:nvPr/>
            </p:nvSpPr>
            <p:spPr>
              <a:xfrm>
                <a:off x="6886610" y="4840279"/>
                <a:ext cx="491474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=0 </m:t>
                          </m:r>
                        </m:e>
                      </m:d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;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)+</m:t>
                      </m:r>
                      <m:r>
                        <a:rPr lang="pt-BR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pt-B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 </m:t>
                          </m:r>
                        </m:e>
                      </m:d>
                      <m:r>
                        <a:rPr lang="pt-BR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pt-BR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;</m:t>
                      </m:r>
                      <m:r>
                        <a:rPr lang="pt-BR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pt-BR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)=1 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>
          <p:sp>
            <p:nvSpPr>
              <p:cNvPr id="25" name="CaixaDeTexto 24">
                <a:extLst>
                  <a:ext uri="{FF2B5EF4-FFF2-40B4-BE49-F238E27FC236}">
                    <a16:creationId xmlns:a16="http://schemas.microsoft.com/office/drawing/2014/main" id="{DC512B05-8688-4B6D-83FF-CA5866BC49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6610" y="4840279"/>
                <a:ext cx="4914743" cy="369332"/>
              </a:xfrm>
              <a:prstGeom prst="rect">
                <a:avLst/>
              </a:prstGeom>
              <a:blipFill>
                <a:blip r:embed="rId8"/>
                <a:stretch>
                  <a:fillRect l="-1117" b="-3442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CaixaDeTexto 26">
                <a:extLst>
                  <a:ext uri="{FF2B5EF4-FFF2-40B4-BE49-F238E27FC236}">
                    <a16:creationId xmlns:a16="http://schemas.microsoft.com/office/drawing/2014/main" id="{AA39C1A0-9CAD-4F78-9099-E133267232EA}"/>
                  </a:ext>
                </a:extLst>
              </p:cNvPr>
              <p:cNvSpPr txBox="1"/>
              <p:nvPr/>
            </p:nvSpPr>
            <p:spPr>
              <a:xfrm>
                <a:off x="6820212" y="5330149"/>
                <a:ext cx="508466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=0 </m:t>
                          </m:r>
                        </m:e>
                      </m:d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;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)−1=</m:t>
                      </m:r>
                      <m:r>
                        <a:rPr lang="pt-BR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pt-B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 </m:t>
                          </m:r>
                        </m:e>
                      </m:d>
                      <m:r>
                        <a:rPr lang="pt-BR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pt-BR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;</m:t>
                      </m:r>
                      <m:r>
                        <a:rPr lang="pt-BR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pt-BR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>
          <p:sp>
            <p:nvSpPr>
              <p:cNvPr id="27" name="CaixaDeTexto 26">
                <a:extLst>
                  <a:ext uri="{FF2B5EF4-FFF2-40B4-BE49-F238E27FC236}">
                    <a16:creationId xmlns:a16="http://schemas.microsoft.com/office/drawing/2014/main" id="{AA39C1A0-9CAD-4F78-9099-E133267232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0212" y="5330149"/>
                <a:ext cx="5084661" cy="369332"/>
              </a:xfrm>
              <a:prstGeom prst="rect">
                <a:avLst/>
              </a:prstGeom>
              <a:blipFill>
                <a:blip r:embed="rId9"/>
                <a:stretch>
                  <a:fillRect b="-3442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96665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Assuntos educacionais 16X9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10525245_TF03462902_TF03462902.potx" id="{40133AEE-29B6-41FE-9947-DDF30634B4BB}" vid="{9DE7FA61-2447-42FB-ACA3-1F3F09875B9E}"/>
    </a:ext>
  </a:extLst>
</a:theme>
</file>

<file path=ppt/theme/theme2.xml><?xml version="1.0" encoding="utf-8"?>
<a:theme xmlns:a="http://schemas.openxmlformats.org/drawingml/2006/main" name="Tema do Offic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Apresentação Curso Design Escolar</Template>
  <TotalTime>121</TotalTime>
  <Words>279</Words>
  <Application>Microsoft Office PowerPoint</Application>
  <PresentationFormat>Widescreen</PresentationFormat>
  <Paragraphs>57</Paragraphs>
  <Slides>8</Slides>
  <Notes>8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8</vt:i4>
      </vt:variant>
    </vt:vector>
  </HeadingPairs>
  <TitlesOfParts>
    <vt:vector size="13" baseType="lpstr">
      <vt:lpstr>맑은 고딕</vt:lpstr>
      <vt:lpstr>Calibri</vt:lpstr>
      <vt:lpstr>Cambria Math</vt:lpstr>
      <vt:lpstr>Wingdings</vt:lpstr>
      <vt:lpstr>Assuntos educacionais 16X9</vt:lpstr>
      <vt:lpstr>Logistic Regression</vt:lpstr>
      <vt:lpstr>Classificação Binária</vt:lpstr>
      <vt:lpstr>Classificação Binária</vt:lpstr>
      <vt:lpstr>Classificação Binária</vt:lpstr>
      <vt:lpstr>Apresentação do PowerPoint</vt:lpstr>
      <vt:lpstr>Apresentação do PowerPoint</vt:lpstr>
      <vt:lpstr>Hypothesis – Logistic Regression Model</vt:lpstr>
      <vt:lpstr>Hypothesis – Interpretação da Função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Logistic Regression</dc:title>
  <dc:creator>thiagoPanini</dc:creator>
  <cp:lastModifiedBy>thiagoPanini</cp:lastModifiedBy>
  <cp:revision>13</cp:revision>
  <dcterms:created xsi:type="dcterms:W3CDTF">2018-11-24T15:59:58Z</dcterms:created>
  <dcterms:modified xsi:type="dcterms:W3CDTF">2018-11-24T18:01:04Z</dcterms:modified>
</cp:coreProperties>
</file>